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8" r:id="rId3"/>
    <p:sldId id="259" r:id="rId4"/>
    <p:sldId id="260" r:id="rId5"/>
    <p:sldId id="263" r:id="rId6"/>
    <p:sldId id="262" r:id="rId7"/>
    <p:sldId id="271" r:id="rId8"/>
    <p:sldId id="265" r:id="rId9"/>
    <p:sldId id="272" r:id="rId10"/>
    <p:sldId id="273" r:id="rId11"/>
    <p:sldId id="274" r:id="rId12"/>
    <p:sldId id="277" r:id="rId13"/>
    <p:sldId id="281" r:id="rId14"/>
    <p:sldId id="282" r:id="rId15"/>
    <p:sldId id="276" r:id="rId16"/>
    <p:sldId id="266" r:id="rId17"/>
    <p:sldId id="275" r:id="rId18"/>
    <p:sldId id="278" r:id="rId19"/>
    <p:sldId id="279"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080"/>
  </p:normalViewPr>
  <p:slideViewPr>
    <p:cSldViewPr snapToGrid="0" snapToObjects="1">
      <p:cViewPr varScale="1">
        <p:scale>
          <a:sx n="82" d="100"/>
          <a:sy n="82" d="100"/>
        </p:scale>
        <p:origin x="16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0D0ED-866B-9C43-82C8-E5D7AE9A562E}" type="datetimeFigureOut">
              <a:rPr lang="en-US" smtClean="0"/>
              <a:t>6/23/20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0091F-6866-194A-AD97-613FD5B0A3D0}" type="slidenum">
              <a:rPr lang="en-US" smtClean="0"/>
              <a:t>‹#›</a:t>
            </a:fld>
            <a:endParaRPr lang="en-US"/>
          </a:p>
        </p:txBody>
      </p:sp>
    </p:spTree>
    <p:extLst>
      <p:ext uri="{BB962C8B-B14F-4D97-AF65-F5344CB8AC3E}">
        <p14:creationId xmlns:p14="http://schemas.microsoft.com/office/powerpoint/2010/main" val="345954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Hello everyone, my name is Xiao Zhu, and I’m a 4</a:t>
            </a:r>
            <a:r>
              <a:rPr lang="en-US" baseline="30000" dirty="0"/>
              <a:t>th</a:t>
            </a:r>
            <a:r>
              <a:rPr lang="en-US" baseline="0" dirty="0"/>
              <a:t>-year PhD student at the U of M. In this</a:t>
            </a:r>
            <a:r>
              <a:rPr lang="en-US" dirty="0"/>
              <a:t> video, I</a:t>
            </a:r>
            <a:r>
              <a:rPr lang="en-US" baseline="0" dirty="0"/>
              <a:t> will </a:t>
            </a:r>
            <a:r>
              <a:rPr lang="en-US" altLang="zh-CN" baseline="0" dirty="0"/>
              <a:t>talk</a:t>
            </a:r>
            <a:r>
              <a:rPr lang="zh-CN" altLang="en-US" baseline="0" dirty="0"/>
              <a:t> </a:t>
            </a:r>
            <a:r>
              <a:rPr lang="en-US" altLang="zh-CN" baseline="0" dirty="0"/>
              <a:t>about</a:t>
            </a:r>
            <a:r>
              <a:rPr lang="en-US" dirty="0"/>
              <a:t> </a:t>
            </a:r>
            <a:r>
              <a:rPr lang="en-US" dirty="0" err="1"/>
              <a:t>MPBond</a:t>
            </a:r>
            <a:r>
              <a:rPr lang="en-US" dirty="0"/>
              <a:t>, an efficient network-level collaboration</a:t>
            </a:r>
            <a:r>
              <a:rPr lang="en-US" baseline="0" dirty="0"/>
              <a:t> system for mobile devices, hope you will enjoy it. </a:t>
            </a:r>
            <a:endParaRPr lang="en-US" dirty="0"/>
          </a:p>
        </p:txBody>
      </p:sp>
      <p:sp>
        <p:nvSpPr>
          <p:cNvPr id="4" name="Slide Number Placeholder 3"/>
          <p:cNvSpPr>
            <a:spLocks noGrp="1"/>
          </p:cNvSpPr>
          <p:nvPr>
            <p:ph type="sldNum" sz="quarter" idx="10"/>
          </p:nvPr>
        </p:nvSpPr>
        <p:spPr/>
        <p:txBody>
          <a:bodyPr/>
          <a:lstStyle/>
          <a:p>
            <a:fld id="{C9356444-6E8D-B94C-9582-853B4DD2B756}" type="slidenum">
              <a:rPr lang="en-US" smtClean="0"/>
              <a:t>1</a:t>
            </a:fld>
            <a:endParaRPr lang="en-US"/>
          </a:p>
        </p:txBody>
      </p:sp>
    </p:spTree>
    <p:extLst>
      <p:ext uri="{BB962C8B-B14F-4D97-AF65-F5344CB8AC3E}">
        <p14:creationId xmlns:p14="http://schemas.microsoft.com/office/powerpoint/2010/main" val="129566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critical component of a multipath transport system, a scheduler determines how to distribute the traffic onto multiple paths.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multipath transport, simultaneous </a:t>
            </a:r>
            <a:r>
              <a:rPr lang="en-US" dirty="0" err="1"/>
              <a:t>subflow</a:t>
            </a:r>
            <a:r>
              <a:rPr lang="en-US" dirty="0"/>
              <a:t> completion is a necessary condition for achieving the optimal download time, this is because in case where a </a:t>
            </a:r>
            <a:r>
              <a:rPr lang="en-US" dirty="0" err="1"/>
              <a:t>sublfow</a:t>
            </a:r>
            <a:r>
              <a:rPr lang="en-US" dirty="0"/>
              <a:t> finishes earlier than the other one, the faster </a:t>
            </a:r>
            <a:r>
              <a:rPr lang="en-US" dirty="0" err="1"/>
              <a:t>sublow</a:t>
            </a:r>
            <a:r>
              <a:rPr lang="en-US" dirty="0"/>
              <a:t> can always assist the slower one, leading to an even reduced download time.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MinRTT</a:t>
            </a:r>
            <a:r>
              <a:rPr lang="en-US" dirty="0"/>
              <a:t> is the default scheduler of MPTCP, which selects the path with available space in congestion window and the minimum RTT.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2CD1E5-9488-4541-BFA6-E639FD9F582B}" type="slidenum">
              <a:rPr lang="en-US" smtClean="0"/>
              <a:t>10</a:t>
            </a:fld>
            <a:endParaRPr lang="en-US"/>
          </a:p>
        </p:txBody>
      </p:sp>
    </p:spTree>
    <p:extLst>
      <p:ext uri="{BB962C8B-B14F-4D97-AF65-F5344CB8AC3E}">
        <p14:creationId xmlns:p14="http://schemas.microsoft.com/office/powerpoint/2010/main" val="131109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demonstrate the performance issue of directly applying </a:t>
            </a:r>
            <a:r>
              <a:rPr lang="en-US" dirty="0" err="1"/>
              <a:t>minRTT</a:t>
            </a:r>
            <a:r>
              <a:rPr lang="en-US" dirty="0"/>
              <a:t> to </a:t>
            </a:r>
            <a:r>
              <a:rPr lang="en-US" dirty="0" err="1"/>
              <a:t>MPBond</a:t>
            </a:r>
            <a:r>
              <a:rPr lang="en-US" dirty="0"/>
              <a:t>. </a:t>
            </a:r>
          </a:p>
          <a:p>
            <a:endParaRPr lang="en-US" dirty="0"/>
          </a:p>
          <a:p>
            <a:r>
              <a:rPr lang="en-US" dirty="0"/>
              <a:t>We run a simple experiment [click] where the primary establishes two </a:t>
            </a:r>
            <a:r>
              <a:rPr lang="en-US" dirty="0" err="1"/>
              <a:t>subflows</a:t>
            </a:r>
            <a:r>
              <a:rPr lang="en-US" dirty="0"/>
              <a:t> to a nearby server. The primary downloads from the server a file using </a:t>
            </a:r>
            <a:r>
              <a:rPr lang="en-US" dirty="0" err="1"/>
              <a:t>MPBond</a:t>
            </a:r>
            <a:r>
              <a:rPr lang="en-US" dirty="0"/>
              <a:t> configured with </a:t>
            </a:r>
            <a:r>
              <a:rPr lang="en-US" dirty="0" err="1"/>
              <a:t>minRTT</a:t>
            </a:r>
            <a:r>
              <a:rPr lang="en-US" dirty="0"/>
              <a:t>. The figure shows the download progress, and we can see that the two </a:t>
            </a:r>
            <a:r>
              <a:rPr lang="en-US" dirty="0" err="1"/>
              <a:t>subflows</a:t>
            </a:r>
            <a:r>
              <a:rPr lang="en-US" dirty="0"/>
              <a:t> do not complete at the same time.</a:t>
            </a:r>
          </a:p>
          <a:p>
            <a:endParaRPr lang="en-US" dirty="0"/>
          </a:p>
          <a:p>
            <a:r>
              <a:rPr lang="en-US" dirty="0"/>
              <a:t>The unbalanced </a:t>
            </a:r>
            <a:r>
              <a:rPr lang="en-US" dirty="0" err="1"/>
              <a:t>subflow</a:t>
            </a:r>
            <a:r>
              <a:rPr lang="en-US" dirty="0"/>
              <a:t> completion is due  to the fact [click] that the scheduler, which runs at the server, only monitors the PS-Path and the HS-Path, and is unaware of the TCP splitting and the downstream pipe. In this particular experiment, since the pipe bandwidth is lower than the HS-Path, downlink data will be buffered at the helper and drained slowly over the pipe, leading to highly unbalanced </a:t>
            </a:r>
            <a:r>
              <a:rPr lang="en-US" dirty="0" err="1"/>
              <a:t>subflow</a:t>
            </a:r>
            <a:r>
              <a:rPr lang="en-US" dirty="0"/>
              <a:t> completion time.</a:t>
            </a:r>
          </a:p>
          <a:p>
            <a:endParaRPr lang="en-US" dirty="0"/>
          </a:p>
          <a:p>
            <a:r>
              <a:rPr lang="en-US" dirty="0"/>
              <a:t>A possible way of achieving simultaneous </a:t>
            </a:r>
            <a:r>
              <a:rPr lang="en-US" dirty="0" err="1"/>
              <a:t>subflow</a:t>
            </a:r>
            <a:r>
              <a:rPr lang="en-US" dirty="0"/>
              <a:t> completion is to modify the </a:t>
            </a:r>
            <a:r>
              <a:rPr lang="en-US" dirty="0" err="1"/>
              <a:t>subflow</a:t>
            </a:r>
            <a:r>
              <a:rPr lang="en-US" dirty="0"/>
              <a:t> availability condition [click] so that a helper </a:t>
            </a:r>
            <a:r>
              <a:rPr lang="en-US" dirty="0" err="1"/>
              <a:t>subflow</a:t>
            </a:r>
            <a:r>
              <a:rPr lang="en-US" dirty="0"/>
              <a:t> is considered to be available when the congestion window of both the HS-Path and the pipe have available space. However, by requiring an available CWND space for the pipe, this approach loses the capability of buffering at the helper [click], a key feature that </a:t>
            </a:r>
            <a:r>
              <a:rPr lang="en-US" dirty="0" err="1"/>
              <a:t>MPBond</a:t>
            </a:r>
            <a:r>
              <a:rPr lang="en-US" dirty="0"/>
              <a:t> should provide.</a:t>
            </a:r>
          </a:p>
          <a:p>
            <a:endParaRPr lang="en-US" dirty="0"/>
          </a:p>
        </p:txBody>
      </p:sp>
      <p:sp>
        <p:nvSpPr>
          <p:cNvPr id="4" name="Slide Number Placeholder 3"/>
          <p:cNvSpPr>
            <a:spLocks noGrp="1"/>
          </p:cNvSpPr>
          <p:nvPr>
            <p:ph type="sldNum" sz="quarter" idx="5"/>
          </p:nvPr>
        </p:nvSpPr>
        <p:spPr/>
        <p:txBody>
          <a:bodyPr/>
          <a:lstStyle/>
          <a:p>
            <a:fld id="{022CD1E5-9488-4541-BFA6-E639FD9F582B}" type="slidenum">
              <a:rPr lang="en-US" smtClean="0"/>
              <a:t>11</a:t>
            </a:fld>
            <a:endParaRPr lang="en-US"/>
          </a:p>
        </p:txBody>
      </p:sp>
    </p:spTree>
    <p:extLst>
      <p:ext uri="{BB962C8B-B14F-4D97-AF65-F5344CB8AC3E}">
        <p14:creationId xmlns:p14="http://schemas.microsoft.com/office/powerpoint/2010/main" val="4180982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one main challenge that </a:t>
            </a:r>
            <a:r>
              <a:rPr lang="en-US" dirty="0" err="1"/>
              <a:t>MPBond</a:t>
            </a:r>
            <a:r>
              <a:rPr lang="en-US" dirty="0"/>
              <a:t> should address is to enable buffering at the helper while achieving simultaneous </a:t>
            </a:r>
            <a:r>
              <a:rPr lang="en-US" dirty="0" err="1"/>
              <a:t>subflow</a:t>
            </a:r>
            <a:r>
              <a:rPr lang="en-US" dirty="0"/>
              <a:t> completion.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this end, we propose PAMS [click], a pipe-aware multipath scheduler that explicitly considers the implication of buffering when making data distribution decisions. Although PAMS is originally designed for </a:t>
            </a:r>
            <a:r>
              <a:rPr lang="en-US" dirty="0" err="1"/>
              <a:t>MPBond</a:t>
            </a:r>
            <a:r>
              <a:rPr lang="en-US" dirty="0"/>
              <a:t>, it also applies to general cases where multipath transport meets TCP connection split.</a:t>
            </a:r>
          </a:p>
          <a:p>
            <a:endParaRPr lang="en-US" dirty="0"/>
          </a:p>
          <a:p>
            <a:r>
              <a:rPr lang="en-US" dirty="0"/>
              <a:t>PAMS is built upon a key concept called pipe-aware delay [click], which is a mathematical model we introduce</a:t>
            </a:r>
            <a:r>
              <a:rPr lang="zh-CN" altLang="en-US" dirty="0"/>
              <a:t> </a:t>
            </a:r>
            <a:r>
              <a:rPr lang="en-US" altLang="zh-CN" dirty="0"/>
              <a:t>to estimate the time</a:t>
            </a:r>
            <a:r>
              <a:rPr lang="zh-CN" altLang="en-US" dirty="0"/>
              <a:t> </a:t>
            </a:r>
            <a:r>
              <a:rPr lang="en-US" altLang="zh-CN" dirty="0"/>
              <a:t>it</a:t>
            </a:r>
            <a:r>
              <a:rPr lang="zh-CN" altLang="en-US" dirty="0"/>
              <a:t> </a:t>
            </a:r>
            <a:r>
              <a:rPr lang="en-US" altLang="zh-CN" dirty="0"/>
              <a:t>takes</a:t>
            </a:r>
            <a:r>
              <a:rPr lang="zh-CN" altLang="en-US" dirty="0"/>
              <a:t> </a:t>
            </a:r>
            <a:r>
              <a:rPr lang="en-US" altLang="zh-CN" dirty="0"/>
              <a:t>for</a:t>
            </a:r>
            <a:r>
              <a:rPr lang="zh-CN" altLang="en-US" dirty="0"/>
              <a:t> </a:t>
            </a:r>
            <a:r>
              <a:rPr lang="en-US" altLang="zh-CN" dirty="0"/>
              <a:t>a</a:t>
            </a:r>
            <a:r>
              <a:rPr lang="zh-CN" altLang="en-US" dirty="0"/>
              <a:t> </a:t>
            </a:r>
            <a:r>
              <a:rPr lang="en-US" altLang="zh-CN" dirty="0"/>
              <a:t>packet</a:t>
            </a:r>
            <a:r>
              <a:rPr lang="zh-CN" altLang="en-US" dirty="0"/>
              <a:t> </a:t>
            </a:r>
            <a:r>
              <a:rPr lang="en-US" altLang="zh-CN" dirty="0"/>
              <a:t>scheduled</a:t>
            </a:r>
            <a:r>
              <a:rPr lang="zh-CN" altLang="en-US" dirty="0"/>
              <a:t> </a:t>
            </a:r>
            <a:r>
              <a:rPr lang="en-US" altLang="zh-CN" dirty="0"/>
              <a:t>over</a:t>
            </a:r>
            <a:r>
              <a:rPr lang="zh-CN" altLang="en-US" dirty="0"/>
              <a:t> </a:t>
            </a:r>
            <a:r>
              <a:rPr lang="en-US" altLang="zh-CN" dirty="0"/>
              <a:t>a</a:t>
            </a:r>
            <a:r>
              <a:rPr lang="zh-CN" altLang="en-US" dirty="0"/>
              <a:t> </a:t>
            </a:r>
            <a:r>
              <a:rPr lang="en-US" altLang="zh-CN" dirty="0"/>
              <a:t>given</a:t>
            </a:r>
            <a:r>
              <a:rPr lang="zh-CN" altLang="en-US" dirty="0"/>
              <a:t> </a:t>
            </a:r>
            <a:r>
              <a:rPr lang="en-US" altLang="zh-CN" dirty="0" err="1"/>
              <a:t>subflow</a:t>
            </a:r>
            <a:r>
              <a:rPr lang="zh-CN" altLang="en-US" dirty="0"/>
              <a:t> </a:t>
            </a:r>
            <a:r>
              <a:rPr lang="en-US" altLang="zh-CN" dirty="0"/>
              <a:t>at</a:t>
            </a:r>
            <a:r>
              <a:rPr lang="zh-CN" altLang="en-US" dirty="0"/>
              <a:t> </a:t>
            </a:r>
            <a:r>
              <a:rPr lang="en-US" altLang="zh-CN" dirty="0"/>
              <a:t>given</a:t>
            </a:r>
            <a:r>
              <a:rPr lang="zh-CN" altLang="en-US" dirty="0"/>
              <a:t> </a:t>
            </a:r>
            <a:r>
              <a:rPr lang="en-US" altLang="zh-CN" dirty="0"/>
              <a:t>a time to arrive at the receiver, [click] under the given network conditions for different remote and local links such as the throughput and one way delay, as well as the buffer level at the server and the helpers.</a:t>
            </a:r>
            <a:endParaRPr lang="en-US" dirty="0"/>
          </a:p>
          <a:p>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12</a:t>
            </a:fld>
            <a:endParaRPr lang="en-US"/>
          </a:p>
        </p:txBody>
      </p:sp>
    </p:spTree>
    <p:extLst>
      <p:ext uri="{BB962C8B-B14F-4D97-AF65-F5344CB8AC3E}">
        <p14:creationId xmlns:p14="http://schemas.microsoft.com/office/powerpoint/2010/main" val="2506751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do some simple math to see how the pipe-aware delay, or PAD </a:t>
            </a:r>
            <a:r>
              <a:rPr lang="en-US" altLang="zh-CN" dirty="0"/>
              <a:t>can</a:t>
            </a:r>
            <a:r>
              <a:rPr lang="zh-CN" altLang="en-US" dirty="0"/>
              <a:t> </a:t>
            </a:r>
            <a:r>
              <a:rPr lang="en-US" altLang="zh-CN" dirty="0"/>
              <a:t>be</a:t>
            </a:r>
            <a:r>
              <a:rPr lang="en-US" dirty="0"/>
              <a:t> derived.</a:t>
            </a:r>
          </a:p>
          <a:p>
            <a:endParaRPr lang="en-US" dirty="0"/>
          </a:p>
          <a:p>
            <a:r>
              <a:rPr lang="en-US" dirty="0"/>
              <a:t>For the direct </a:t>
            </a:r>
            <a:r>
              <a:rPr lang="en-US" dirty="0" err="1"/>
              <a:t>subflow</a:t>
            </a:r>
            <a:r>
              <a:rPr lang="en-US" dirty="0"/>
              <a:t> [click] over the primary’s own path, it can be calculated by adding the PS-Path one-way delay and the buffering time at the sender. The buffering time can be calculated by dividing the sender buffer level by the PS-Path throughput.</a:t>
            </a:r>
          </a:p>
          <a:p>
            <a:endParaRPr lang="en-US" dirty="0"/>
          </a:p>
          <a:p>
            <a:r>
              <a:rPr lang="en-US" dirty="0"/>
              <a:t>For an indirect </a:t>
            </a:r>
            <a:r>
              <a:rPr lang="en-US" dirty="0" err="1"/>
              <a:t>subflow</a:t>
            </a:r>
            <a:r>
              <a:rPr lang="en-US" dirty="0"/>
              <a:t> [click], things are a little bit more complicated as we have two wireless links [click] and helper-side buffering. For a packet scheduled on an indirect </a:t>
            </a:r>
            <a:r>
              <a:rPr lang="en-US" dirty="0" err="1"/>
              <a:t>subflow</a:t>
            </a:r>
            <a:r>
              <a:rPr lang="en-US" dirty="0"/>
              <a:t>, it first needs to go through the sender buffer on the server, which takes time T [click], calculated by dividing the sender buffer level by the HS-Path throughput. After this time T, the helper buffer may still contain some buffered bytes [click] if it’s originally high. Otherwise, it may become empty too [click]. And the helper buffer further needs some time to drain [click].</a:t>
            </a:r>
          </a:p>
          <a:p>
            <a:endParaRPr lang="en-US" dirty="0"/>
          </a:p>
          <a:p>
            <a:r>
              <a:rPr lang="en-US" dirty="0"/>
              <a:t>By summing up the above parts, we can calculate the PAD  [click] for indirect </a:t>
            </a:r>
            <a:r>
              <a:rPr lang="en-US" dirty="0" err="1"/>
              <a:t>subflows</a:t>
            </a:r>
            <a:r>
              <a:rPr lang="en-US" dirty="0"/>
              <a:t> as well.</a:t>
            </a:r>
          </a:p>
        </p:txBody>
      </p:sp>
      <p:sp>
        <p:nvSpPr>
          <p:cNvPr id="4" name="Slide Number Placeholder 3"/>
          <p:cNvSpPr>
            <a:spLocks noGrp="1"/>
          </p:cNvSpPr>
          <p:nvPr>
            <p:ph type="sldNum" sz="quarter" idx="5"/>
          </p:nvPr>
        </p:nvSpPr>
        <p:spPr/>
        <p:txBody>
          <a:bodyPr/>
          <a:lstStyle/>
          <a:p>
            <a:fld id="{022CD1E5-9488-4541-BFA6-E639FD9F582B}" type="slidenum">
              <a:rPr lang="en-US" smtClean="0"/>
              <a:t>13</a:t>
            </a:fld>
            <a:endParaRPr lang="en-US"/>
          </a:p>
        </p:txBody>
      </p:sp>
    </p:spTree>
    <p:extLst>
      <p:ext uri="{BB962C8B-B14F-4D97-AF65-F5344CB8AC3E}">
        <p14:creationId xmlns:p14="http://schemas.microsoft.com/office/powerpoint/2010/main" val="486282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PAD gives us an estimate of the E2E packet delay of a </a:t>
            </a:r>
            <a:r>
              <a:rPr lang="en-US" dirty="0" err="1"/>
              <a:t>subflow</a:t>
            </a:r>
            <a:r>
              <a:rPr lang="en-US" dirty="0"/>
              <a:t> in </a:t>
            </a:r>
            <a:r>
              <a:rPr lang="en-US" dirty="0" err="1"/>
              <a:t>MPBond</a:t>
            </a:r>
            <a:r>
              <a:rPr lang="en-US" dirty="0"/>
              <a:t>. So how do we leverage it to make scheduling decisions? </a:t>
            </a:r>
          </a:p>
          <a:p>
            <a:endParaRPr lang="en-US" dirty="0"/>
          </a:p>
          <a:p>
            <a:r>
              <a:rPr lang="en-US" dirty="0"/>
              <a:t>A possible approach [click] is to modify </a:t>
            </a:r>
            <a:r>
              <a:rPr lang="en-US" dirty="0" err="1"/>
              <a:t>minRTT</a:t>
            </a:r>
            <a:r>
              <a:rPr lang="en-US" dirty="0"/>
              <a:t> into “</a:t>
            </a:r>
            <a:r>
              <a:rPr lang="en-US" dirty="0" err="1"/>
              <a:t>minPAD</a:t>
            </a:r>
            <a:r>
              <a:rPr lang="en-US" dirty="0"/>
              <a:t>”, which selects the </a:t>
            </a:r>
            <a:r>
              <a:rPr lang="en-US" dirty="0" err="1"/>
              <a:t>subflow</a:t>
            </a:r>
            <a:r>
              <a:rPr lang="en-US" dirty="0"/>
              <a:t> with the minimum PAD as long as the </a:t>
            </a:r>
            <a:r>
              <a:rPr lang="en-US" dirty="0" err="1"/>
              <a:t>subflow</a:t>
            </a:r>
            <a:r>
              <a:rPr lang="en-US" dirty="0"/>
              <a:t> has congestion window space. Although this approach outperforms </a:t>
            </a:r>
            <a:r>
              <a:rPr lang="en-US" dirty="0" err="1"/>
              <a:t>minRTT</a:t>
            </a:r>
            <a:r>
              <a:rPr lang="en-US" dirty="0"/>
              <a:t>, it still tries to occupy all the HS-Path CWND space, thus may schedule more data than the </a:t>
            </a:r>
            <a:r>
              <a:rPr lang="en-US" dirty="0" err="1"/>
              <a:t>subflow’s</a:t>
            </a:r>
            <a:r>
              <a:rPr lang="en-US" dirty="0"/>
              <a:t> actual capacity.</a:t>
            </a:r>
          </a:p>
          <a:p>
            <a:endParaRPr lang="en-US" dirty="0"/>
          </a:p>
          <a:p>
            <a:r>
              <a:rPr lang="en-US" dirty="0" err="1"/>
              <a:t>minPAD</a:t>
            </a:r>
            <a:r>
              <a:rPr lang="en-US" dirty="0"/>
              <a:t> can actually be further improved. Let us consider two cases that require different scheduling strategies. [click] First, when the server has a large amount of remaining data in the buffer to send, it is important to improve the overall bandwidth utilization by keeping all the </a:t>
            </a:r>
            <a:r>
              <a:rPr lang="en-US" dirty="0" err="1"/>
              <a:t>subflows</a:t>
            </a:r>
            <a:r>
              <a:rPr lang="en-US" dirty="0"/>
              <a:t> busy. In this case, PAMS applies </a:t>
            </a:r>
            <a:r>
              <a:rPr lang="en-US" dirty="0" err="1"/>
              <a:t>minPAD</a:t>
            </a:r>
            <a:r>
              <a:rPr lang="en-US" dirty="0"/>
              <a:t> [click]. The second case is that when there is only a small amount of remaining data [click], ensuring low-latency delivery and simultaneous </a:t>
            </a:r>
            <a:r>
              <a:rPr lang="en-US" dirty="0" err="1"/>
              <a:t>subflow</a:t>
            </a:r>
            <a:r>
              <a:rPr lang="en-US" dirty="0"/>
              <a:t> completion time is more important than maximizing the throughput. In this case, even when there is an idle </a:t>
            </a:r>
            <a:r>
              <a:rPr lang="en-US" dirty="0" err="1"/>
              <a:t>subflow</a:t>
            </a:r>
            <a:r>
              <a:rPr lang="en-US" dirty="0"/>
              <a:t>, [click] PAMS may skip it</a:t>
            </a:r>
            <a:r>
              <a:rPr lang="en-US" altLang="zh-CN" dirty="0"/>
              <a:t>,</a:t>
            </a:r>
            <a:r>
              <a:rPr lang="zh-CN" altLang="en-US" dirty="0"/>
              <a:t> </a:t>
            </a:r>
            <a:r>
              <a:rPr lang="en-US" altLang="zh-CN" dirty="0"/>
              <a:t>namely</a:t>
            </a:r>
            <a:r>
              <a:rPr lang="en-US" dirty="0"/>
              <a:t>, deferring the scheduling when there are busy </a:t>
            </a:r>
            <a:r>
              <a:rPr lang="en-US" dirty="0" err="1"/>
              <a:t>subflows</a:t>
            </a:r>
            <a:r>
              <a:rPr lang="en-US" dirty="0"/>
              <a:t> that can shorten the delivery latency.</a:t>
            </a:r>
          </a:p>
          <a:p>
            <a:endParaRPr lang="en-US" dirty="0"/>
          </a:p>
          <a:p>
            <a:r>
              <a:rPr lang="en-US" dirty="0"/>
              <a:t>PAMS also performance rejection which is a mechanism in multipath transport where data that has already been scheduled over one </a:t>
            </a:r>
            <a:r>
              <a:rPr lang="en-US" dirty="0" err="1"/>
              <a:t>subflow</a:t>
            </a:r>
            <a:r>
              <a:rPr lang="en-US" dirty="0"/>
              <a:t> is “reinjected” into another </a:t>
            </a:r>
            <a:r>
              <a:rPr lang="en-US" dirty="0" err="1"/>
              <a:t>subflow</a:t>
            </a:r>
            <a:r>
              <a:rPr lang="en-US" dirty="0"/>
              <a:t>. This may occur, for example when a </a:t>
            </a:r>
            <a:r>
              <a:rPr lang="en-US" dirty="0" err="1"/>
              <a:t>subflow</a:t>
            </a:r>
            <a:r>
              <a:rPr lang="en-US" dirty="0"/>
              <a:t> experiences unexpected performance drop or failure, or another </a:t>
            </a:r>
            <a:r>
              <a:rPr lang="en-US" dirty="0" err="1"/>
              <a:t>subflow’s</a:t>
            </a:r>
            <a:r>
              <a:rPr lang="en-US" dirty="0"/>
              <a:t> capacity suddenly increases.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14</a:t>
            </a:fld>
            <a:endParaRPr lang="en-US"/>
          </a:p>
        </p:txBody>
      </p:sp>
    </p:spTree>
    <p:extLst>
      <p:ext uri="{BB962C8B-B14F-4D97-AF65-F5344CB8AC3E}">
        <p14:creationId xmlns:p14="http://schemas.microsoft.com/office/powerpoint/2010/main" val="4225863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math time’s up. And here’s the last piece of our design. </a:t>
            </a:r>
            <a:r>
              <a:rPr lang="en-US" dirty="0" err="1"/>
              <a:t>MPBond</a:t>
            </a:r>
            <a:r>
              <a:rPr lang="en-US" dirty="0"/>
              <a:t> provides interfaces to both mobile users and app developers. First, it has a built-in console on the primary. This allows users to grant apps permission to use </a:t>
            </a:r>
            <a:r>
              <a:rPr lang="en-US" dirty="0" err="1"/>
              <a:t>MPBond</a:t>
            </a:r>
            <a:r>
              <a:rPr lang="en-US" dirty="0"/>
              <a:t>, monitor the runtime status, and configure various policies</a:t>
            </a:r>
            <a:r>
              <a:rPr lang="en-US" altLang="zh-CN" dirty="0"/>
              <a:t>.</a:t>
            </a:r>
          </a:p>
          <a:p>
            <a:endParaRPr lang="en-US" dirty="0"/>
          </a:p>
          <a:p>
            <a:r>
              <a:rPr lang="en-US" dirty="0"/>
              <a:t>In addition, </a:t>
            </a:r>
            <a:r>
              <a:rPr lang="en-US" dirty="0" err="1"/>
              <a:t>MPBond</a:t>
            </a:r>
            <a:r>
              <a:rPr lang="en-US" dirty="0"/>
              <a:t> exposes APIs allowing 3rd-party apps to programmatically use its service</a:t>
            </a:r>
            <a:r>
              <a:rPr lang="en-US" altLang="zh-CN" dirty="0"/>
              <a:t>.</a:t>
            </a:r>
            <a:r>
              <a:rPr lang="zh-CN" altLang="en-US" dirty="0"/>
              <a:t> </a:t>
            </a:r>
            <a:r>
              <a:rPr lang="en-US" altLang="zh-CN" dirty="0"/>
              <a:t>However, these are only optional</a:t>
            </a:r>
            <a:r>
              <a:rPr lang="en-US" dirty="0"/>
              <a:t> APIs that provide more fine-grained manipulation and detailed monitoring of </a:t>
            </a:r>
            <a:r>
              <a:rPr lang="en-US" dirty="0" err="1"/>
              <a:t>MPBond</a:t>
            </a:r>
            <a:r>
              <a:rPr lang="en-US" dirty="0"/>
              <a:t> which as a transparent service</a:t>
            </a:r>
            <a:r>
              <a:rPr lang="en-US" altLang="zh-CN" dirty="0"/>
              <a:t> requires no modifications to the apps.</a:t>
            </a:r>
          </a:p>
          <a:p>
            <a:endParaRPr lang="en-US" dirty="0"/>
          </a:p>
          <a:p>
            <a:r>
              <a:rPr lang="en-US" dirty="0" err="1"/>
              <a:t>MPBond</a:t>
            </a:r>
            <a:r>
              <a:rPr lang="en-US" dirty="0"/>
              <a:t> also allows a device to have dual roles [click] of both a primary and helper, and multiple primary devices may co-exist. We call this the dual mode, which enables the collaborating devices to better utilize their collective bandwidth in particular when the primary devices generate traffic at different time. </a:t>
            </a:r>
          </a:p>
        </p:txBody>
      </p:sp>
      <p:sp>
        <p:nvSpPr>
          <p:cNvPr id="4" name="Slide Number Placeholder 3"/>
          <p:cNvSpPr>
            <a:spLocks noGrp="1"/>
          </p:cNvSpPr>
          <p:nvPr>
            <p:ph type="sldNum" sz="quarter" idx="5"/>
          </p:nvPr>
        </p:nvSpPr>
        <p:spPr/>
        <p:txBody>
          <a:bodyPr/>
          <a:lstStyle/>
          <a:p>
            <a:fld id="{022CD1E5-9488-4541-BFA6-E639FD9F582B}" type="slidenum">
              <a:rPr lang="en-US" smtClean="0"/>
              <a:t>15</a:t>
            </a:fld>
            <a:endParaRPr lang="en-US"/>
          </a:p>
        </p:txBody>
      </p:sp>
    </p:spTree>
    <p:extLst>
      <p:ext uri="{BB962C8B-B14F-4D97-AF65-F5344CB8AC3E}">
        <p14:creationId xmlns:p14="http://schemas.microsoft.com/office/powerpoint/2010/main" val="1295669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extensively evaluate </a:t>
            </a:r>
            <a:r>
              <a:rPr lang="en-US" dirty="0" err="1"/>
              <a:t>MPBond</a:t>
            </a:r>
            <a:r>
              <a:rPr lang="en-US" dirty="0"/>
              <a:t> under various network and device settings by quantitatively comparing it with kibbutz and COMBINE, the two major state-of-the-art solutions </a:t>
            </a:r>
            <a:r>
              <a:rPr lang="en-US" altLang="zh-CN" dirty="0"/>
              <a:t>we have seen earlier</a:t>
            </a:r>
            <a:r>
              <a:rPr lang="en-US" dirty="0"/>
              <a:t>, on network performance, energy consumption and app </a:t>
            </a:r>
            <a:r>
              <a:rPr lang="en-US" dirty="0" err="1"/>
              <a:t>QoE</a:t>
            </a:r>
            <a:r>
              <a:rPr lang="en-US" dirty="0"/>
              <a:t> using commodity smartphones and smartwatches over real LTE and </a:t>
            </a:r>
            <a:r>
              <a:rPr lang="en-US" dirty="0" err="1"/>
              <a:t>WiFi</a:t>
            </a:r>
            <a:r>
              <a:rPr lang="en-US" dirty="0"/>
              <a:t> networks</a:t>
            </a:r>
            <a:r>
              <a:rPr lang="en-US" altLang="zh-CN" dirty="0"/>
              <a:t>.</a:t>
            </a:r>
            <a:endParaRPr lang="en-US" dirty="0"/>
          </a:p>
        </p:txBody>
      </p:sp>
      <p:sp>
        <p:nvSpPr>
          <p:cNvPr id="4" name="Slide Number Placeholder 3"/>
          <p:cNvSpPr>
            <a:spLocks noGrp="1"/>
          </p:cNvSpPr>
          <p:nvPr>
            <p:ph type="sldNum" sz="quarter" idx="5"/>
          </p:nvPr>
        </p:nvSpPr>
        <p:spPr/>
        <p:txBody>
          <a:bodyPr/>
          <a:lstStyle/>
          <a:p>
            <a:fld id="{022CD1E5-9488-4541-BFA6-E639FD9F582B}" type="slidenum">
              <a:rPr lang="en-US" smtClean="0"/>
              <a:t>16</a:t>
            </a:fld>
            <a:endParaRPr lang="en-US"/>
          </a:p>
        </p:txBody>
      </p:sp>
    </p:spTree>
    <p:extLst>
      <p:ext uri="{BB962C8B-B14F-4D97-AF65-F5344CB8AC3E}">
        <p14:creationId xmlns:p14="http://schemas.microsoft.com/office/powerpoint/2010/main" val="3275762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start</a:t>
            </a:r>
            <a:r>
              <a:rPr lang="zh-CN" altLang="en-US" dirty="0"/>
              <a:t> </a:t>
            </a:r>
            <a:r>
              <a:rPr lang="en-US" altLang="zh-CN" dirty="0"/>
              <a:t>with</a:t>
            </a:r>
            <a:r>
              <a:rPr lang="zh-CN" altLang="en-US" dirty="0"/>
              <a:t> </a:t>
            </a:r>
            <a:r>
              <a:rPr lang="en-US" altLang="zh-CN" dirty="0"/>
              <a:t>showing</a:t>
            </a:r>
            <a:r>
              <a:rPr lang="zh-CN" altLang="en-US" dirty="0"/>
              <a:t> </a:t>
            </a:r>
            <a:r>
              <a:rPr lang="en-US" dirty="0"/>
              <a:t>the performance and energy efficiency of </a:t>
            </a:r>
            <a:r>
              <a:rPr lang="en-US" dirty="0" err="1"/>
              <a:t>MPBond</a:t>
            </a:r>
            <a:r>
              <a:rPr lang="en-US" dirty="0"/>
              <a:t> under stable network conditions. The workload is downloading files with</a:t>
            </a:r>
            <a:r>
              <a:rPr lang="zh-CN" altLang="en-US" dirty="0"/>
              <a:t> </a:t>
            </a:r>
            <a:r>
              <a:rPr lang="en-US" altLang="zh-CN" dirty="0"/>
              <a:t>different</a:t>
            </a:r>
            <a:r>
              <a:rPr lang="en-US" dirty="0"/>
              <a:t> sizes. We vary the number of mobile devices from 1 to 3 and measure the download time and energy consumption. We also study </a:t>
            </a:r>
            <a:r>
              <a:rPr lang="en-US" dirty="0" err="1"/>
              <a:t>MPBond</a:t>
            </a:r>
            <a:r>
              <a:rPr lang="en-US" dirty="0"/>
              <a:t>-Naive, another variant of </a:t>
            </a:r>
            <a:r>
              <a:rPr lang="en-US" dirty="0" err="1"/>
              <a:t>MPBond</a:t>
            </a:r>
            <a:r>
              <a:rPr lang="en-US" dirty="0"/>
              <a:t> where the default </a:t>
            </a:r>
            <a:r>
              <a:rPr lang="en-US" dirty="0" err="1"/>
              <a:t>minRTT</a:t>
            </a:r>
            <a:r>
              <a:rPr lang="en-US" dirty="0"/>
              <a:t> scheduler instead of PAMS is used</a:t>
            </a:r>
            <a:r>
              <a:rPr lang="en-US" altLang="zh-CN" dirty="0"/>
              <a:t>.</a:t>
            </a:r>
          </a:p>
          <a:p>
            <a:endParaRPr lang="en-US" dirty="0"/>
          </a:p>
          <a:p>
            <a:r>
              <a:rPr lang="en-US" altLang="zh-CN" dirty="0"/>
              <a:t>As shown, </a:t>
            </a:r>
            <a:r>
              <a:rPr lang="en-US" altLang="zh-CN" dirty="0" err="1"/>
              <a:t>MPBond</a:t>
            </a:r>
            <a:r>
              <a:rPr lang="en-US" altLang="zh-CN" dirty="0"/>
              <a:t> improves the download time and energy compared to kibbutz and COMBINE.</a:t>
            </a:r>
            <a:r>
              <a:rPr lang="zh-CN" altLang="en-US" dirty="0"/>
              <a:t> </a:t>
            </a:r>
            <a:r>
              <a:rPr lang="en-US" altLang="zh-CN" dirty="0"/>
              <a:t>[click] </a:t>
            </a:r>
            <a:r>
              <a:rPr lang="en-US" dirty="0"/>
              <a:t>These improvements are attributed to multiple design choices of </a:t>
            </a:r>
            <a:r>
              <a:rPr lang="en-US" dirty="0" err="1"/>
              <a:t>MPBond</a:t>
            </a:r>
            <a:r>
              <a:rPr lang="en-US" dirty="0"/>
              <a:t> including the system and pipe realization at Layer 4, the helper-side connection split, as well as the PAMS scheduler.</a:t>
            </a:r>
          </a:p>
        </p:txBody>
      </p:sp>
      <p:sp>
        <p:nvSpPr>
          <p:cNvPr id="4" name="Slide Number Placeholder 3"/>
          <p:cNvSpPr>
            <a:spLocks noGrp="1"/>
          </p:cNvSpPr>
          <p:nvPr>
            <p:ph type="sldNum" sz="quarter" idx="5"/>
          </p:nvPr>
        </p:nvSpPr>
        <p:spPr/>
        <p:txBody>
          <a:bodyPr/>
          <a:lstStyle/>
          <a:p>
            <a:fld id="{022CD1E5-9488-4541-BFA6-E639FD9F582B}" type="slidenum">
              <a:rPr lang="en-US" smtClean="0"/>
              <a:t>17</a:t>
            </a:fld>
            <a:endParaRPr lang="en-US"/>
          </a:p>
        </p:txBody>
      </p:sp>
    </p:spTree>
    <p:extLst>
      <p:ext uri="{BB962C8B-B14F-4D97-AF65-F5344CB8AC3E}">
        <p14:creationId xmlns:p14="http://schemas.microsoft.com/office/powerpoint/2010/main" val="3353123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next</a:t>
            </a:r>
            <a:r>
              <a:rPr lang="zh-CN" altLang="en-US" dirty="0"/>
              <a:t> </a:t>
            </a:r>
            <a:r>
              <a:rPr lang="en-US" altLang="zh-CN" dirty="0"/>
              <a:t>look</a:t>
            </a:r>
            <a:r>
              <a:rPr lang="zh-CN" altLang="en-US" dirty="0"/>
              <a:t> </a:t>
            </a:r>
            <a:r>
              <a:rPr lang="en-US" altLang="zh-CN" dirty="0"/>
              <a:t>at</a:t>
            </a:r>
            <a:r>
              <a:rPr lang="zh-CN" altLang="en-US" dirty="0"/>
              <a:t> </a:t>
            </a:r>
            <a:r>
              <a:rPr lang="en-US" altLang="zh-CN" dirty="0"/>
              <a:t>some</a:t>
            </a:r>
            <a:r>
              <a:rPr lang="zh-CN" altLang="en-US" dirty="0"/>
              <a:t> </a:t>
            </a:r>
            <a:r>
              <a:rPr lang="en-US" altLang="zh-CN" dirty="0"/>
              <a:t>numbers</a:t>
            </a:r>
            <a:r>
              <a:rPr lang="zh-CN" altLang="en-US" dirty="0"/>
              <a:t> </a:t>
            </a:r>
            <a:r>
              <a:rPr lang="en-US" altLang="zh-CN" dirty="0"/>
              <a:t>under</a:t>
            </a:r>
            <a:r>
              <a:rPr lang="zh-CN" altLang="en-US" dirty="0"/>
              <a:t> </a:t>
            </a:r>
            <a:r>
              <a:rPr lang="en-US" altLang="zh-CN" dirty="0"/>
              <a:t>changing</a:t>
            </a:r>
            <a:r>
              <a:rPr lang="zh-CN" altLang="en-US" dirty="0"/>
              <a:t> </a:t>
            </a:r>
            <a:r>
              <a:rPr lang="en-US" altLang="zh-CN" dirty="0"/>
              <a:t>network</a:t>
            </a:r>
            <a:r>
              <a:rPr lang="zh-CN" altLang="en-US" dirty="0"/>
              <a:t> </a:t>
            </a:r>
            <a:r>
              <a:rPr lang="en-US" altLang="zh-CN" dirty="0"/>
              <a:t>conditions.</a:t>
            </a:r>
            <a:r>
              <a:rPr lang="zh-CN" altLang="en-US" dirty="0"/>
              <a:t> </a:t>
            </a:r>
            <a:r>
              <a:rPr lang="en-US" dirty="0"/>
              <a:t>We focus on the 2-device case. The left figure shows the download time of different schemes by replaying the real remote and local wireless bandwidth profiles we collected. The corresponding energy consumption is shown in the middle figure. This again shows that leveraging helper side connection split, buffer management, and the judiciously designed PAMS scheduler helps </a:t>
            </a:r>
            <a:r>
              <a:rPr lang="en-US" dirty="0" err="1"/>
              <a:t>MPBond</a:t>
            </a:r>
            <a:r>
              <a:rPr lang="en-US" dirty="0"/>
              <a:t> to achieve high network utilization under fluctuating network conditions.</a:t>
            </a:r>
          </a:p>
          <a:p>
            <a:endParaRPr lang="en-US" dirty="0"/>
          </a:p>
          <a:p>
            <a:r>
              <a:rPr lang="en-US" dirty="0"/>
              <a:t>We also showcase the benefits of </a:t>
            </a:r>
            <a:r>
              <a:rPr lang="en-US" dirty="0" err="1"/>
              <a:t>MPBond</a:t>
            </a:r>
            <a:r>
              <a:rPr lang="en-US" dirty="0"/>
              <a:t> through in-the-wild experiments [click], as shown in the right figure. [click]</a:t>
            </a:r>
          </a:p>
        </p:txBody>
      </p:sp>
      <p:sp>
        <p:nvSpPr>
          <p:cNvPr id="4" name="Slide Number Placeholder 3"/>
          <p:cNvSpPr>
            <a:spLocks noGrp="1"/>
          </p:cNvSpPr>
          <p:nvPr>
            <p:ph type="sldNum" sz="quarter" idx="5"/>
          </p:nvPr>
        </p:nvSpPr>
        <p:spPr/>
        <p:txBody>
          <a:bodyPr/>
          <a:lstStyle/>
          <a:p>
            <a:fld id="{022CD1E5-9488-4541-BFA6-E639FD9F582B}" type="slidenum">
              <a:rPr lang="en-US" smtClean="0"/>
              <a:t>18</a:t>
            </a:fld>
            <a:endParaRPr lang="en-US"/>
          </a:p>
        </p:txBody>
      </p:sp>
    </p:spTree>
    <p:extLst>
      <p:ext uri="{BB962C8B-B14F-4D97-AF65-F5344CB8AC3E}">
        <p14:creationId xmlns:p14="http://schemas.microsoft.com/office/powerpoint/2010/main" val="3981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finally examine how </a:t>
            </a:r>
            <a:r>
              <a:rPr lang="en-US" dirty="0" err="1"/>
              <a:t>MPBond</a:t>
            </a:r>
            <a:r>
              <a:rPr lang="en-US" dirty="0"/>
              <a:t> helps improve the </a:t>
            </a:r>
            <a:r>
              <a:rPr lang="en-US" dirty="0" err="1"/>
              <a:t>QoE</a:t>
            </a:r>
            <a:r>
              <a:rPr lang="en-US" dirty="0"/>
              <a:t> and energy efficiency of video streaming, one of the applications that dominate mobile network traffic. We stream adaptive bitrate videos using </a:t>
            </a:r>
            <a:r>
              <a:rPr lang="en-US" dirty="0" err="1"/>
              <a:t>Exoplayer</a:t>
            </a:r>
            <a:r>
              <a:rPr lang="en-US" dirty="0"/>
              <a:t> to study the impact of different schemes on video bitrate. We use three video settings covering both animations and science fiction movies. Compared to kibbutz with the same number of devices, </a:t>
            </a:r>
            <a:r>
              <a:rPr lang="en-US" dirty="0" err="1"/>
              <a:t>MPBond</a:t>
            </a:r>
            <a:r>
              <a:rPr lang="en-US" dirty="0"/>
              <a:t> reduces the energy consumption. With 3 devices, </a:t>
            </a:r>
            <a:r>
              <a:rPr lang="en-US" dirty="0" err="1"/>
              <a:t>Mpbond</a:t>
            </a:r>
            <a:r>
              <a:rPr lang="en-US" dirty="0"/>
              <a:t> further improves the video bitrate in two of the three settings compared to </a:t>
            </a:r>
            <a:r>
              <a:rPr lang="en-US" dirty="0" err="1"/>
              <a:t>kibuttz</a:t>
            </a:r>
            <a:r>
              <a:rPr lang="en-US" dirty="0"/>
              <a:t> which could not utilize the extra device due to its architectural limitation.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evaluation results as well as design details can be found in our paper.</a:t>
            </a:r>
          </a:p>
        </p:txBody>
      </p:sp>
      <p:sp>
        <p:nvSpPr>
          <p:cNvPr id="4" name="Slide Number Placeholder 3"/>
          <p:cNvSpPr>
            <a:spLocks noGrp="1"/>
          </p:cNvSpPr>
          <p:nvPr>
            <p:ph type="sldNum" sz="quarter" idx="5"/>
          </p:nvPr>
        </p:nvSpPr>
        <p:spPr/>
        <p:txBody>
          <a:bodyPr/>
          <a:lstStyle/>
          <a:p>
            <a:fld id="{022CD1E5-9488-4541-BFA6-E639FD9F582B}" type="slidenum">
              <a:rPr lang="en-US" smtClean="0"/>
              <a:t>19</a:t>
            </a:fld>
            <a:endParaRPr lang="en-US"/>
          </a:p>
        </p:txBody>
      </p:sp>
    </p:spTree>
    <p:extLst>
      <p:ext uri="{BB962C8B-B14F-4D97-AF65-F5344CB8AC3E}">
        <p14:creationId xmlns:p14="http://schemas.microsoft.com/office/powerpoint/2010/main" val="633098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devices are everywhere, we use it at home, at</a:t>
            </a:r>
            <a:r>
              <a:rPr lang="en-US" baseline="0" dirty="0"/>
              <a:t> work, indoors, and outdoors. </a:t>
            </a:r>
          </a:p>
          <a:p>
            <a:endParaRPr lang="en-US" baseline="0" dirty="0"/>
          </a:p>
          <a:p>
            <a:r>
              <a:rPr lang="en-US" baseline="0" dirty="0"/>
              <a:t>Many people today possess more than one</a:t>
            </a:r>
            <a:r>
              <a:rPr lang="zh-CN" altLang="en-US" baseline="0" dirty="0"/>
              <a:t> </a:t>
            </a:r>
            <a:r>
              <a:rPr lang="en-US" altLang="zh-CN" baseline="0" dirty="0"/>
              <a:t>personal</a:t>
            </a:r>
            <a:r>
              <a:rPr lang="en-US" baseline="0" dirty="0"/>
              <a:t> device</a:t>
            </a:r>
            <a:r>
              <a:rPr lang="en-US" altLang="zh-CN" baseline="0" dirty="0"/>
              <a:t>,</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multiple</a:t>
            </a:r>
            <a:r>
              <a:rPr lang="zh-CN" altLang="en-US" baseline="0" dirty="0"/>
              <a:t> </a:t>
            </a:r>
            <a:r>
              <a:rPr lang="en-US" altLang="zh-CN" baseline="0" dirty="0"/>
              <a:t>smartphones,</a:t>
            </a:r>
            <a:r>
              <a:rPr lang="zh-CN" altLang="en-US" baseline="0" dirty="0"/>
              <a:t> </a:t>
            </a:r>
            <a:r>
              <a:rPr lang="en-US" altLang="zh-CN" baseline="0" dirty="0"/>
              <a:t>or</a:t>
            </a:r>
            <a:r>
              <a:rPr lang="zh-CN" altLang="en-US" baseline="0" dirty="0"/>
              <a:t> </a:t>
            </a:r>
            <a:r>
              <a:rPr lang="en-US" altLang="zh-CN" baseline="0" dirty="0"/>
              <a:t>smartphones</a:t>
            </a:r>
            <a:r>
              <a:rPr lang="zh-CN" altLang="en-US" baseline="0" dirty="0"/>
              <a:t> </a:t>
            </a:r>
            <a:r>
              <a:rPr lang="en-US" altLang="zh-CN" baseline="0" dirty="0"/>
              <a:t>companioned</a:t>
            </a:r>
            <a:r>
              <a:rPr lang="zh-CN" altLang="en-US" baseline="0" dirty="0"/>
              <a:t> </a:t>
            </a:r>
            <a:r>
              <a:rPr lang="en-US" altLang="zh-CN" baseline="0" dirty="0"/>
              <a:t>by</a:t>
            </a:r>
            <a:r>
              <a:rPr lang="zh-CN" altLang="en-US" baseline="0" dirty="0"/>
              <a:t> </a:t>
            </a:r>
            <a:r>
              <a:rPr lang="en-US" altLang="zh-CN" baseline="0" dirty="0"/>
              <a:t>smartwatches</a:t>
            </a:r>
            <a:r>
              <a:rPr lang="zh-CN" altLang="en-US" baseline="0" dirty="0"/>
              <a:t> </a:t>
            </a:r>
            <a:r>
              <a:rPr lang="en-US" altLang="zh-CN" baseline="0" dirty="0"/>
              <a:t>and</a:t>
            </a:r>
            <a:r>
              <a:rPr lang="zh-CN" altLang="en-US" baseline="0" dirty="0"/>
              <a:t> </a:t>
            </a:r>
            <a:r>
              <a:rPr lang="en-US" altLang="zh-CN" baseline="0" dirty="0"/>
              <a:t>tablets.</a:t>
            </a:r>
            <a:endParaRPr lang="en-US" baseline="0" dirty="0"/>
          </a:p>
          <a:p>
            <a:endParaRPr lang="en-US" baseline="0" dirty="0"/>
          </a:p>
          <a:p>
            <a:r>
              <a:rPr lang="en-US" baseline="0" dirty="0"/>
              <a:t>I bet you are missing group activities a lot recently, when people gather together, their mobile devices do </a:t>
            </a:r>
            <a:r>
              <a:rPr lang="en-US" altLang="zh-CN" baseline="0" dirty="0"/>
              <a:t>as</a:t>
            </a:r>
            <a:r>
              <a:rPr lang="zh-CN" altLang="en-US" baseline="0" dirty="0"/>
              <a:t> </a:t>
            </a:r>
            <a:r>
              <a:rPr lang="en-US" altLang="zh-CN" baseline="0" dirty="0"/>
              <a:t>well</a:t>
            </a:r>
            <a:r>
              <a:rPr lang="en-US" baseline="0" dirty="0"/>
              <a:t>.</a:t>
            </a:r>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2</a:t>
            </a:fld>
            <a:endParaRPr lang="en-US"/>
          </a:p>
        </p:txBody>
      </p:sp>
    </p:spTree>
    <p:extLst>
      <p:ext uri="{BB962C8B-B14F-4D97-AF65-F5344CB8AC3E}">
        <p14:creationId xmlns:p14="http://schemas.microsoft.com/office/powerpoint/2010/main" val="2883776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 our video. And I’m happy to answer questions.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dirty="0"/>
              <a:t>To summarize, our personal mobile devices benefit from network-level collaboration. And that’s why we propose </a:t>
            </a:r>
            <a:r>
              <a:rPr lang="en-US" dirty="0" err="1"/>
              <a:t>MPBond</a:t>
            </a:r>
            <a:r>
              <a:rPr lang="en-US" dirty="0"/>
              <a:t>. As a distributed multipath transport system, </a:t>
            </a:r>
            <a:r>
              <a:rPr lang="en-US" dirty="0" err="1"/>
              <a:t>MPBond</a:t>
            </a:r>
            <a:r>
              <a:rPr lang="en-US" dirty="0"/>
              <a:t> is grounded on a set of mechanisms that address the key challenges an efficient collaboration scheme imposes. We showcase the benefits of </a:t>
            </a:r>
            <a:r>
              <a:rPr lang="en-US" dirty="0" err="1"/>
              <a:t>MPBond</a:t>
            </a:r>
            <a:r>
              <a:rPr lang="en-US" dirty="0"/>
              <a:t> over existing frameworks through real-world mobile </a:t>
            </a:r>
            <a:r>
              <a:rPr lang="en-US"/>
              <a:t>experiments.</a:t>
            </a:r>
            <a:r>
              <a:rPr lang="en-US" altLang="zh-CN"/>
              <a:t>)</a:t>
            </a:r>
            <a:endParaRPr lang="en-US" dirty="0"/>
          </a:p>
          <a:p>
            <a:endParaRPr lang="en-US" dirty="0"/>
          </a:p>
        </p:txBody>
      </p:sp>
      <p:sp>
        <p:nvSpPr>
          <p:cNvPr id="4" name="Slide Number Placeholder 3"/>
          <p:cNvSpPr>
            <a:spLocks noGrp="1"/>
          </p:cNvSpPr>
          <p:nvPr>
            <p:ph type="sldNum" sz="quarter" idx="5"/>
          </p:nvPr>
        </p:nvSpPr>
        <p:spPr/>
        <p:txBody>
          <a:bodyPr/>
          <a:lstStyle/>
          <a:p>
            <a:fld id="{022CD1E5-9488-4541-BFA6-E639FD9F582B}" type="slidenum">
              <a:rPr lang="en-US" smtClean="0"/>
              <a:t>20</a:t>
            </a:fld>
            <a:endParaRPr lang="en-US"/>
          </a:p>
        </p:txBody>
      </p:sp>
    </p:spTree>
    <p:extLst>
      <p:ext uri="{BB962C8B-B14F-4D97-AF65-F5344CB8AC3E}">
        <p14:creationId xmlns:p14="http://schemas.microsoft.com/office/powerpoint/2010/main" val="1300327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ubiquity</a:t>
            </a:r>
            <a:r>
              <a:rPr lang="en-US" baseline="0" dirty="0"/>
              <a:t> </a:t>
            </a:r>
            <a:r>
              <a:rPr lang="en-US" altLang="zh-CN" baseline="0" dirty="0"/>
              <a:t>of</a:t>
            </a:r>
            <a:r>
              <a:rPr lang="zh-CN" altLang="en-US" baseline="0" dirty="0"/>
              <a:t> </a:t>
            </a:r>
            <a:r>
              <a:rPr lang="en-US" altLang="zh-CN" baseline="0" dirty="0"/>
              <a:t>mobile</a:t>
            </a:r>
            <a:r>
              <a:rPr lang="zh-CN" altLang="en-US" baseline="0" dirty="0"/>
              <a:t> </a:t>
            </a:r>
            <a:r>
              <a:rPr lang="en-US" altLang="zh-CN" baseline="0" dirty="0"/>
              <a:t>devices</a:t>
            </a:r>
            <a:r>
              <a:rPr lang="zh-CN" altLang="en-US" baseline="0" dirty="0"/>
              <a:t> </a:t>
            </a:r>
            <a:r>
              <a:rPr lang="en-US" baseline="0" dirty="0"/>
              <a:t>creates abundant opportunities </a:t>
            </a:r>
            <a:r>
              <a:rPr lang="en-US" altLang="zh-CN" baseline="0" dirty="0"/>
              <a:t>for</a:t>
            </a:r>
            <a:r>
              <a:rPr lang="en-US" baseline="0" dirty="0"/>
              <a:t> better utiliz</a:t>
            </a:r>
            <a:r>
              <a:rPr lang="en-US" altLang="zh-CN" baseline="0" dirty="0"/>
              <a:t>ing</a:t>
            </a:r>
            <a:r>
              <a:rPr lang="en-US" baseline="0" dirty="0"/>
              <a:t> </a:t>
            </a:r>
            <a:r>
              <a:rPr lang="en-US" altLang="zh-CN" baseline="0" dirty="0"/>
              <a:t>available</a:t>
            </a:r>
            <a:r>
              <a:rPr lang="zh-CN" altLang="en-US" baseline="0" dirty="0"/>
              <a:t> </a:t>
            </a:r>
            <a:r>
              <a:rPr lang="en-US" baseline="0" dirty="0"/>
              <a:t>network resources</a:t>
            </a:r>
            <a:r>
              <a:rPr lang="en-US" altLang="zh-CN" baseline="0" dirty="0"/>
              <a:t>.</a:t>
            </a:r>
            <a:r>
              <a:rPr lang="zh-CN" altLang="en-US" baseline="0" dirty="0"/>
              <a:t> </a:t>
            </a:r>
            <a:endParaRPr lang="en-US" altLang="zh-CN" baseline="0" dirty="0"/>
          </a:p>
          <a:p>
            <a:endParaRPr lang="en-US" altLang="zh-CN" baseline="0" dirty="0"/>
          </a:p>
          <a:p>
            <a:r>
              <a:rPr lang="en-US" altLang="zh-CN" baseline="0" dirty="0"/>
              <a:t>For</a:t>
            </a:r>
            <a:r>
              <a:rPr lang="zh-CN" altLang="en-US" baseline="0" dirty="0"/>
              <a:t> </a:t>
            </a:r>
            <a:r>
              <a:rPr lang="en-US" altLang="zh-CN" baseline="0" dirty="0"/>
              <a:t>instance [click],</a:t>
            </a:r>
            <a:r>
              <a:rPr lang="zh-CN" altLang="en-US" baseline="0" dirty="0"/>
              <a:t> </a:t>
            </a:r>
            <a:r>
              <a:rPr lang="en-US" altLang="zh-CN" baseline="0" dirty="0"/>
              <a:t>one</a:t>
            </a:r>
            <a:r>
              <a:rPr lang="zh-CN" altLang="en-US" baseline="0" dirty="0"/>
              <a:t> </a:t>
            </a:r>
            <a:r>
              <a:rPr lang="en-US" altLang="zh-CN" baseline="0" dirty="0"/>
              <a:t>device</a:t>
            </a:r>
            <a:r>
              <a:rPr lang="zh-CN" altLang="en-US" baseline="0" dirty="0"/>
              <a:t> </a:t>
            </a:r>
            <a:r>
              <a:rPr lang="en-US" altLang="zh-CN" baseline="0" dirty="0"/>
              <a:t>can</a:t>
            </a:r>
            <a:r>
              <a:rPr lang="zh-CN" altLang="en-US" baseline="0" dirty="0"/>
              <a:t> </a:t>
            </a:r>
            <a:r>
              <a:rPr lang="en-US" altLang="zh-CN" baseline="0" dirty="0"/>
              <a:t>assist</a:t>
            </a:r>
            <a:r>
              <a:rPr lang="zh-CN" altLang="en-US" baseline="0" dirty="0"/>
              <a:t> </a:t>
            </a:r>
            <a:r>
              <a:rPr lang="en-US" altLang="zh-CN" baseline="0" dirty="0"/>
              <a:t>another</a:t>
            </a:r>
            <a:r>
              <a:rPr lang="zh-CN" altLang="en-US" baseline="0" dirty="0"/>
              <a:t> </a:t>
            </a:r>
            <a:r>
              <a:rPr lang="en-US" altLang="zh-CN" baseline="0" dirty="0"/>
              <a:t>with</a:t>
            </a:r>
            <a:r>
              <a:rPr lang="zh-CN" altLang="en-US" baseline="0" dirty="0"/>
              <a:t> </a:t>
            </a:r>
            <a:r>
              <a:rPr lang="en-US" altLang="zh-CN" baseline="0" dirty="0"/>
              <a:t>downloading</a:t>
            </a:r>
            <a:r>
              <a:rPr lang="zh-CN" altLang="en-US" baseline="0" dirty="0"/>
              <a:t> </a:t>
            </a:r>
            <a:r>
              <a:rPr lang="en-US" altLang="zh-CN" baseline="0" dirty="0"/>
              <a:t>data</a:t>
            </a:r>
            <a:r>
              <a:rPr lang="zh-CN" altLang="en-US" baseline="0" dirty="0"/>
              <a:t> </a:t>
            </a:r>
            <a:r>
              <a:rPr lang="en-US" altLang="zh-CN" baseline="0" dirty="0"/>
              <a:t>over</a:t>
            </a:r>
            <a:r>
              <a:rPr lang="zh-CN" altLang="en-US" baseline="0" dirty="0"/>
              <a:t> </a:t>
            </a:r>
            <a:r>
              <a:rPr lang="en-US" altLang="zh-CN" baseline="0" dirty="0"/>
              <a:t>cellular, [click]</a:t>
            </a:r>
            <a:r>
              <a:rPr lang="zh-CN" altLang="en-US" baseline="0" dirty="0"/>
              <a:t> </a:t>
            </a:r>
            <a:r>
              <a:rPr lang="en-US" altLang="zh-CN" baseline="0" dirty="0"/>
              <a:t>this</a:t>
            </a:r>
            <a:r>
              <a:rPr lang="zh-CN" altLang="en-US" baseline="0" dirty="0"/>
              <a:t> </a:t>
            </a:r>
            <a:r>
              <a:rPr lang="en-US" sz="1200" kern="1200" dirty="0">
                <a:solidFill>
                  <a:schemeClr val="tx1"/>
                </a:solidFill>
                <a:effectLst/>
                <a:latin typeface="+mn-lt"/>
                <a:ea typeface="+mn-ea"/>
                <a:cs typeface="+mn-cs"/>
              </a:rPr>
              <a:t>leads to a much higher throughput compared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using a single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UE</a:t>
            </a:r>
            <a:r>
              <a:rPr lang="en-US" altLang="zh-CN" baseline="0" dirty="0"/>
              <a:t>.</a:t>
            </a:r>
          </a:p>
          <a:p>
            <a:endParaRPr lang="en-US" altLang="zh-CN" baseline="0" dirty="0"/>
          </a:p>
          <a:p>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networks [click] offered by public places such as hotels often impose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per-interface rate limit. Such a limit can be naturally overcome [click] by</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multi-device collaboration since each participating device has its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own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interface.</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In addition, wearables can be placed at a spot with good signal and act as</a:t>
            </a:r>
            <a:r>
              <a:rPr lang="zh-CN" alt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WiFi</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LTE “range extenders”. [click] When running low on battery, a smar</a:t>
            </a:r>
            <a:r>
              <a:rPr lang="en-US" altLang="zh-CN" sz="120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phone can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offload power-hungry LTE access to a smartwatch paired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over an energy-efficient BT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or</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link</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 These </a:t>
            </a:r>
            <a:r>
              <a:rPr lang="en-US" altLang="zh-CN" sz="1200" kern="1200" baseline="0" dirty="0">
                <a:solidFill>
                  <a:schemeClr val="tx1"/>
                </a:solidFill>
                <a:effectLst/>
                <a:latin typeface="+mn-lt"/>
                <a:ea typeface="+mn-ea"/>
                <a:cs typeface="+mn-cs"/>
              </a:rPr>
              <a:t>benefits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definitely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motivate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collaboration</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framework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wireless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resources.</a:t>
            </a:r>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3</a:t>
            </a:fld>
            <a:endParaRPr lang="en-US"/>
          </a:p>
        </p:txBody>
      </p:sp>
    </p:spTree>
    <p:extLst>
      <p:ext uri="{BB962C8B-B14F-4D97-AF65-F5344CB8AC3E}">
        <p14:creationId xmlns:p14="http://schemas.microsoft.com/office/powerpoint/2010/main" val="2591814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closely examining the</a:t>
            </a:r>
            <a:r>
              <a:rPr lang="en-US" altLang="zh-CN" sz="1200" kern="1200" dirty="0">
                <a:solidFill>
                  <a:schemeClr val="tx1"/>
                </a:solidFill>
                <a:effectLst/>
                <a:latin typeface="+mn-lt"/>
                <a:ea typeface="+mn-ea"/>
                <a:cs typeface="+mn-cs"/>
              </a:rPr>
              <a:t>se</a:t>
            </a:r>
            <a:r>
              <a:rPr lang="en-US" sz="1200" kern="1200" dirty="0">
                <a:solidFill>
                  <a:schemeClr val="tx1"/>
                </a:solidFill>
                <a:effectLst/>
                <a:latin typeface="+mn-lt"/>
                <a:ea typeface="+mn-ea"/>
                <a:cs typeface="+mn-cs"/>
              </a:rPr>
              <a:t> use cases, we notice that all 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can be realized under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multipath transport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paradigm</a:t>
            </a:r>
            <a:r>
              <a:rPr lang="en-US" sz="1200" kern="1200" dirty="0">
                <a:solidFill>
                  <a:schemeClr val="tx1"/>
                </a:solidFill>
                <a:effectLst/>
                <a:latin typeface="+mn-lt"/>
                <a:ea typeface="+mn-ea"/>
                <a:cs typeface="+mn-cs"/>
              </a:rPr>
              <a:t>, where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user data can be distributed over multiple </a:t>
            </a:r>
            <a:r>
              <a:rPr lang="en-US" sz="1200" kern="1200" dirty="0" err="1">
                <a:solidFill>
                  <a:schemeClr val="tx1"/>
                </a:solidFill>
                <a:effectLst/>
                <a:latin typeface="+mn-lt"/>
                <a:ea typeface="+mn-ea"/>
                <a:cs typeface="+mn-cs"/>
              </a:rPr>
              <a:t>subflows</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network</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paths.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Unlike traditional multipath such as MPTCP</a:t>
            </a:r>
            <a:r>
              <a:rPr lang="en-US" altLang="zh-CN" sz="1200" kern="120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en-US" sz="1200" kern="1200" dirty="0">
                <a:solidFill>
                  <a:schemeClr val="tx1"/>
                </a:solidFill>
                <a:effectLst/>
                <a:latin typeface="+mn-lt"/>
                <a:ea typeface="+mn-ea"/>
                <a:cs typeface="+mn-cs"/>
              </a:rPr>
              <a:t> need to support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distributed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multipath [click] where </a:t>
            </a:r>
            <a:r>
              <a:rPr lang="en-US" sz="1200" kern="1200" dirty="0" err="1">
                <a:solidFill>
                  <a:schemeClr val="tx1"/>
                </a:solidFill>
                <a:effectLst/>
                <a:latin typeface="+mn-lt"/>
                <a:ea typeface="+mn-ea"/>
                <a:cs typeface="+mn-cs"/>
              </a:rPr>
              <a:t>subflows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traverse different devices</a:t>
            </a:r>
            <a:r>
              <a:rPr lang="en-US" altLang="zh-CN"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4</a:t>
            </a:fld>
            <a:endParaRPr lang="en-US"/>
          </a:p>
        </p:txBody>
      </p:sp>
    </p:spTree>
    <p:extLst>
      <p:ext uri="{BB962C8B-B14F-4D97-AF65-F5344CB8AC3E}">
        <p14:creationId xmlns:p14="http://schemas.microsoft.com/office/powerpoint/2010/main" val="4252224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Specifically, </a:t>
            </a:r>
            <a:r>
              <a:rPr lang="en-US" altLang="zh-CN" sz="1200" kern="120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distributed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multipath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transport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system</a:t>
            </a:r>
            <a:r>
              <a:rPr lang="en-US" sz="1200" kern="1200" dirty="0">
                <a:solidFill>
                  <a:schemeClr val="tx1"/>
                </a:solidFill>
                <a:effectLst/>
                <a:latin typeface="+mn-lt"/>
                <a:ea typeface="+mn-ea"/>
                <a:cs typeface="+mn-cs"/>
              </a:rPr>
              <a:t> involves one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primary</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device, where the client app runs, and multiple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helper</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devices,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boost the primary’s network performance</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downloaded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over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multiple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remote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paths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primary merges all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received parts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before</a:t>
            </a:r>
            <a:r>
              <a:rPr lang="en-US" sz="1200" kern="1200" dirty="0">
                <a:solidFill>
                  <a:schemeClr val="tx1"/>
                </a:solidFill>
                <a:effectLst/>
                <a:latin typeface="+mn-lt"/>
                <a:ea typeface="+mn-ea"/>
                <a:cs typeface="+mn-cs"/>
              </a:rPr>
              <a:t> deliver</a:t>
            </a:r>
            <a:r>
              <a:rPr lang="en-US" altLang="zh-CN" sz="1200" kern="1200" dirty="0">
                <a:solidFill>
                  <a:schemeClr val="tx1"/>
                </a:solidFill>
                <a:effectLst/>
                <a:latin typeface="+mn-lt"/>
                <a:ea typeface="+mn-ea"/>
                <a:cs typeface="+mn-cs"/>
              </a:rPr>
              <a:t>ing</a:t>
            </a:r>
            <a:r>
              <a:rPr lang="en-US" sz="1200" kern="1200" dirty="0">
                <a:solidFill>
                  <a:schemeClr val="tx1"/>
                </a:solidFill>
                <a:effectLst/>
                <a:latin typeface="+mn-lt"/>
                <a:ea typeface="+mn-ea"/>
                <a:cs typeface="+mn-cs"/>
              </a:rPr>
              <a:t> the </a:t>
            </a:r>
            <a:r>
              <a:rPr lang="en-US" altLang="zh-CN" sz="1200" kern="1200" dirty="0">
                <a:solidFill>
                  <a:schemeClr val="tx1"/>
                </a:solidFill>
                <a:effectLst/>
                <a:latin typeface="+mn-lt"/>
                <a:ea typeface="+mn-ea"/>
                <a:cs typeface="+mn-cs"/>
              </a:rPr>
              <a:t>whole</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content to the client app. [cut?]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Well,</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may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sound</a:t>
            </a:r>
            <a:r>
              <a:rPr lang="en-US" sz="1200" kern="1200" dirty="0">
                <a:solidFill>
                  <a:schemeClr val="tx1"/>
                </a:solidFill>
                <a:effectLst/>
                <a:latin typeface="+mn-lt"/>
                <a:ea typeface="+mn-ea"/>
                <a:cs typeface="+mn-cs"/>
              </a:rPr>
              <a:t> intuitive.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However, we face numerous challenges when designing and implementing </a:t>
            </a:r>
            <a:r>
              <a:rPr lang="en-US" altLang="zh-CN" sz="1200" kern="120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system.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 example, [click] </a:t>
            </a:r>
            <a:r>
              <a:rPr lang="en-US" sz="1200" kern="1200" dirty="0">
                <a:solidFill>
                  <a:schemeClr val="tx1"/>
                </a:solidFill>
                <a:effectLst/>
                <a:latin typeface="+mn-lt"/>
                <a:ea typeface="+mn-ea"/>
                <a:cs typeface="+mn-cs"/>
              </a:rPr>
              <a:t>How to properly manage heterogeneous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devices and local wireless links? [click] How to strategically leverage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helper devices to improve the network performance? [click] How to design a robust multipath scheduler that considers both remote paths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local paths, with the latter being unique in </a:t>
            </a:r>
            <a:r>
              <a:rPr lang="en-US" altLang="zh-CN" sz="1200" kern="120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problem</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setting</a:t>
            </a:r>
            <a:r>
              <a:rPr lang="en-US" sz="1200" kern="1200" dirty="0">
                <a:solidFill>
                  <a:schemeClr val="tx1"/>
                </a:solidFill>
                <a:effectLst/>
                <a:latin typeface="+mn-lt"/>
                <a:ea typeface="+mn-ea"/>
                <a:cs typeface="+mn-cs"/>
              </a:rPr>
              <a:t>? [click] How to</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expose appropriate interfaces to users and applications? [click] And how to</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the system transparent to client and server</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applications?</a:t>
            </a:r>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5</a:t>
            </a:fld>
            <a:endParaRPr lang="en-US"/>
          </a:p>
        </p:txBody>
      </p:sp>
    </p:spTree>
    <p:extLst>
      <p:ext uri="{BB962C8B-B14F-4D97-AF65-F5344CB8AC3E}">
        <p14:creationId xmlns:p14="http://schemas.microsoft.com/office/powerpoint/2010/main" val="358501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Existing </a:t>
            </a:r>
            <a:r>
              <a:rPr lang="en-US" altLang="zh-CN" baseline="0" dirty="0"/>
              <a:t>network-level</a:t>
            </a:r>
            <a:r>
              <a:rPr lang="zh-CN" altLang="en-US" baseline="0" dirty="0"/>
              <a:t> </a:t>
            </a:r>
            <a:r>
              <a:rPr lang="en-US" altLang="zh-CN" baseline="0" dirty="0"/>
              <a:t>collaborations suffer</a:t>
            </a:r>
            <a:r>
              <a:rPr lang="zh-CN" altLang="en-US" baseline="0" dirty="0"/>
              <a:t> </a:t>
            </a:r>
            <a:r>
              <a:rPr lang="en-US" altLang="zh-CN" baseline="0" dirty="0"/>
              <a:t>from</a:t>
            </a:r>
            <a:r>
              <a:rPr lang="zh-CN" altLang="en-US" baseline="0" dirty="0"/>
              <a:t> </a:t>
            </a:r>
            <a:r>
              <a:rPr lang="en-US" altLang="zh-CN" baseline="0" dirty="0"/>
              <a:t>several</a:t>
            </a:r>
            <a:r>
              <a:rPr lang="zh-CN" altLang="en-US" baseline="0" dirty="0"/>
              <a:t> </a:t>
            </a:r>
            <a:r>
              <a:rPr lang="en-US" altLang="zh-CN" baseline="0" dirty="0"/>
              <a:t>limitations.</a:t>
            </a:r>
            <a:r>
              <a:rPr lang="zh-CN" altLang="en-US" baseline="0" dirty="0"/>
              <a:t> </a:t>
            </a:r>
            <a:endParaRPr lang="en-US" altLang="zh-CN" baseline="0" dirty="0"/>
          </a:p>
          <a:p>
            <a:endParaRPr lang="en-US" baseline="0" dirty="0"/>
          </a:p>
          <a:p>
            <a:r>
              <a:rPr lang="en-US" altLang="zh-CN" dirty="0"/>
              <a:t>[click] A</a:t>
            </a:r>
            <a:r>
              <a:rPr lang="zh-CN" altLang="en-US" dirty="0"/>
              <a:t> </a:t>
            </a:r>
            <a:r>
              <a:rPr lang="en-US" altLang="zh-CN" dirty="0"/>
              <a:t>desired</a:t>
            </a:r>
            <a:r>
              <a:rPr lang="zh-CN" altLang="en-US" dirty="0"/>
              <a:t> </a:t>
            </a:r>
            <a:r>
              <a:rPr lang="en-US" altLang="zh-CN" dirty="0"/>
              <a:t>network-level</a:t>
            </a:r>
            <a:r>
              <a:rPr lang="zh-CN" altLang="en-US" dirty="0"/>
              <a:t> </a:t>
            </a:r>
            <a:r>
              <a:rPr lang="en-US" altLang="zh-CN" dirty="0"/>
              <a:t>collaboration</a:t>
            </a:r>
            <a:r>
              <a:rPr lang="en-US" sz="1200" kern="1200" dirty="0">
                <a:solidFill>
                  <a:schemeClr val="tx1"/>
                </a:solidFill>
                <a:effectLst/>
                <a:latin typeface="+mn-lt"/>
                <a:ea typeface="+mn-ea"/>
                <a:cs typeface="+mn-cs"/>
              </a:rPr>
              <a:t> must be flexible to support different types of applications and require minimal changes to the mobile and network infrastructure. </a:t>
            </a:r>
            <a:r>
              <a:rPr lang="en-US" altLang="zh-CN" sz="1200" kern="1200" dirty="0">
                <a:solidFill>
                  <a:schemeClr val="tx1"/>
                </a:solidFill>
                <a:effectLst/>
                <a:latin typeface="+mn-lt"/>
                <a:ea typeface="+mn-ea"/>
                <a:cs typeface="+mn-cs"/>
              </a:rPr>
              <a:t>Solutions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 rely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on</a:t>
            </a:r>
            <a:r>
              <a:rPr lang="zh-CN" altLang="en-US" sz="1200" kern="1200" baseline="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Tethering</a:t>
            </a:r>
            <a:r>
              <a:rPr lang="en-US" altLang="zh-CN" sz="1200" kern="1200" baseline="0" dirty="0" err="1">
                <a:solidFill>
                  <a:schemeClr val="tx1"/>
                </a:solidFill>
                <a:effectLst/>
                <a:latin typeface="+mn-lt"/>
                <a:ea typeface="+mn-ea"/>
                <a:cs typeface="+mn-cs"/>
              </a:rPr>
              <a:t>+MPTCP</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have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been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proposed.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However,</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tethered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device performs as a simple layer-3 router, making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t difficult to flexibly support various enhancement and policies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layer-4/5</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 are also heavy-weight </a:t>
            </a:r>
            <a:r>
              <a:rPr lang="en-US" sz="1200" kern="1200" dirty="0">
                <a:solidFill>
                  <a:schemeClr val="tx1"/>
                </a:solidFill>
                <a:effectLst/>
                <a:latin typeface="+mn-lt"/>
                <a:ea typeface="+mn-ea"/>
                <a:cs typeface="+mn-cs"/>
              </a:rPr>
              <a:t>inv</a:t>
            </a:r>
            <a:r>
              <a:rPr lang="en-US" altLang="zh-CN" sz="1200" kern="1200" dirty="0">
                <a:solidFill>
                  <a:schemeClr val="tx1"/>
                </a:solidFill>
                <a:effectLst/>
                <a:latin typeface="+mn-lt"/>
                <a:ea typeface="+mn-ea"/>
                <a:cs typeface="+mn-cs"/>
              </a:rPr>
              <a:t>erse-multiplexing </a:t>
            </a:r>
            <a:r>
              <a:rPr lang="en-US" altLang="zh-CN" sz="1200" kern="1200" dirty="0" err="1">
                <a:solidFill>
                  <a:schemeClr val="tx1"/>
                </a:solidFill>
                <a:effectLst/>
                <a:latin typeface="+mn-lt"/>
                <a:ea typeface="+mn-ea"/>
                <a:cs typeface="+mn-cs"/>
              </a:rPr>
              <a:t>solutoions</a:t>
            </a:r>
            <a:r>
              <a:rPr lang="en-US" altLang="zh-C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incur significant deployment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overhead. </a:t>
            </a:r>
            <a:r>
              <a:rPr lang="en-US" altLang="zh-CN" sz="1200" kern="1200" dirty="0">
                <a:solidFill>
                  <a:schemeClr val="tx1"/>
                </a:solidFill>
                <a:effectLst/>
                <a:latin typeface="+mn-lt"/>
                <a:ea typeface="+mn-ea"/>
                <a:cs typeface="+mn-cs"/>
              </a:rPr>
              <a:t>Another line of solutions require modifications to the applications at layer 5.</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Some of them are designed solely for a particular type of apps.</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 Performance is another concern.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example, in tethering, the effective data rate is always the minimum of the remote and local link bandwidth. Application-layer based solutions r</a:t>
            </a:r>
            <a:r>
              <a:rPr lang="en-US" altLang="zh-CN" sz="1200" kern="1200" dirty="0">
                <a:solidFill>
                  <a:schemeClr val="tx1"/>
                </a:solidFill>
                <a:effectLst/>
                <a:latin typeface="+mn-lt"/>
                <a:ea typeface="+mn-ea"/>
                <a:cs typeface="+mn-cs"/>
              </a:rPr>
              <a:t>ely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HTTP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byte-range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requests which incur network idle periods between requests on the same path</a:t>
            </a:r>
            <a:r>
              <a:rPr lang="en-US" sz="1200" kern="1200" dirty="0">
                <a:solidFill>
                  <a:schemeClr val="tx1"/>
                </a:solidFill>
                <a:effectLst/>
                <a:latin typeface="+mn-lt"/>
                <a:ea typeface="+mn-ea"/>
                <a:cs typeface="+mn-cs"/>
              </a:rPr>
              <a:t>. The scheduling decisions of existing solutions are also not optimal.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Suboptimal performance usually leads to excessive energy consumption. Even if the network condition is stable, in the tethering approach the congestion control is end-to-end, so the faster wireless link will be running at the speed of the slower wireless link, causing prolonged remote or local link radio-on time which leads to increased energy consumption. Network idle periods incurred by HTTP bytes-ranges also waste energy.</a:t>
            </a:r>
            <a:endParaRPr lang="en-US" dirty="0"/>
          </a:p>
        </p:txBody>
      </p:sp>
      <p:sp>
        <p:nvSpPr>
          <p:cNvPr id="4" name="Slide Number Placeholder 3"/>
          <p:cNvSpPr>
            <a:spLocks noGrp="1"/>
          </p:cNvSpPr>
          <p:nvPr>
            <p:ph type="sldNum" sz="quarter" idx="10"/>
          </p:nvPr>
        </p:nvSpPr>
        <p:spPr/>
        <p:txBody>
          <a:bodyPr/>
          <a:lstStyle/>
          <a:p>
            <a:fld id="{022CD1E5-9488-4541-BFA6-E639FD9F582B}" type="slidenum">
              <a:rPr lang="en-US" smtClean="0"/>
              <a:t>6</a:t>
            </a:fld>
            <a:endParaRPr lang="en-US"/>
          </a:p>
        </p:txBody>
      </p:sp>
    </p:spTree>
    <p:extLst>
      <p:ext uri="{BB962C8B-B14F-4D97-AF65-F5344CB8AC3E}">
        <p14:creationId xmlns:p14="http://schemas.microsoft.com/office/powerpoint/2010/main" val="98609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bridge this gap, we propose </a:t>
            </a:r>
            <a:r>
              <a:rPr lang="en-US" dirty="0" err="1"/>
              <a:t>MPBond</a:t>
            </a:r>
            <a:r>
              <a:rPr lang="en-US" dirty="0"/>
              <a:t>, a distributed multipath transport system for efficient network-level collaboration.</a:t>
            </a:r>
          </a:p>
          <a:p>
            <a:endParaRPr lang="en-US" dirty="0"/>
          </a:p>
          <a:p>
            <a:r>
              <a:rPr lang="en-US" sz="1200" kern="1200" dirty="0">
                <a:solidFill>
                  <a:schemeClr val="tx1"/>
                </a:solidFill>
                <a:effectLst/>
                <a:latin typeface="+mn-lt"/>
                <a:ea typeface="+mn-ea"/>
                <a:cs typeface="+mn-cs"/>
              </a:rPr>
              <a:t>It involves two types of devices: one primary device and one or more helper devices, connected with long-lived TCP connections called pipes. The client application, such as a file downloader or a video player, only runs on the primary. Traffic from the app is transparently intercepted by the </a:t>
            </a:r>
            <a:r>
              <a:rPr lang="en-US" sz="1200" kern="1200" dirty="0" err="1">
                <a:solidFill>
                  <a:schemeClr val="tx1"/>
                </a:solidFill>
                <a:effectLst/>
                <a:latin typeface="+mn-lt"/>
                <a:ea typeface="+mn-ea"/>
                <a:cs typeface="+mn-cs"/>
              </a:rPr>
              <a:t>MPBond</a:t>
            </a:r>
            <a:r>
              <a:rPr lang="en-US" sz="1200" kern="1200" dirty="0">
                <a:solidFill>
                  <a:schemeClr val="tx1"/>
                </a:solidFill>
                <a:effectLst/>
                <a:latin typeface="+mn-lt"/>
                <a:ea typeface="+mn-ea"/>
                <a:cs typeface="+mn-cs"/>
              </a:rPr>
              <a:t> service and scheduled to transmit either over primary’s own interface, the PS-Path, or through helpers with forwarding over the HS-Paths.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be fully transparent to Internet servers, the system can introduce 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proxy which hides </a:t>
            </a:r>
            <a:r>
              <a:rPr lang="en-US" sz="1200" kern="1200" dirty="0" err="1">
                <a:solidFill>
                  <a:schemeClr val="tx1"/>
                </a:solidFill>
                <a:effectLst/>
                <a:latin typeface="+mn-lt"/>
                <a:ea typeface="+mn-ea"/>
                <a:cs typeface="+mn-cs"/>
              </a:rPr>
              <a:t>MPBond</a:t>
            </a:r>
            <a:r>
              <a:rPr lang="en-US" sz="1200" kern="1200" dirty="0">
                <a:solidFill>
                  <a:schemeClr val="tx1"/>
                </a:solidFill>
                <a:effectLst/>
                <a:latin typeface="+mn-lt"/>
                <a:ea typeface="+mn-ea"/>
                <a:cs typeface="+mn-cs"/>
              </a:rPr>
              <a:t> from remote servers by establishing single-path connections with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next elaborate how we address the aforementioned challenges for an efficient collaboration framework by detailing the key design choices of </a:t>
            </a:r>
            <a:r>
              <a:rPr lang="en-US" dirty="0" err="1"/>
              <a:t>MPBond</a:t>
            </a:r>
            <a:r>
              <a:rPr lang="en-US" dirty="0"/>
              <a:t>.</a:t>
            </a:r>
            <a:r>
              <a:rPr lang="zh-CN" altLang="en-US" dirty="0"/>
              <a:t> </a:t>
            </a:r>
            <a:endParaRPr lang="en-US" dirty="0"/>
          </a:p>
          <a:p>
            <a:endParaRPr lang="en-US" dirty="0"/>
          </a:p>
        </p:txBody>
      </p:sp>
      <p:sp>
        <p:nvSpPr>
          <p:cNvPr id="4" name="Slide Number Placeholder 3"/>
          <p:cNvSpPr>
            <a:spLocks noGrp="1"/>
          </p:cNvSpPr>
          <p:nvPr>
            <p:ph type="sldNum" sz="quarter" idx="5"/>
          </p:nvPr>
        </p:nvSpPr>
        <p:spPr/>
        <p:txBody>
          <a:bodyPr/>
          <a:lstStyle/>
          <a:p>
            <a:fld id="{022CD1E5-9488-4541-BFA6-E639FD9F582B}" type="slidenum">
              <a:rPr lang="en-US" smtClean="0"/>
              <a:t>7</a:t>
            </a:fld>
            <a:endParaRPr lang="en-US"/>
          </a:p>
        </p:txBody>
      </p:sp>
    </p:spTree>
    <p:extLst>
      <p:ext uri="{BB962C8B-B14F-4D97-AF65-F5344CB8AC3E}">
        <p14:creationId xmlns:p14="http://schemas.microsoft.com/office/powerpoint/2010/main" val="3773600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zh-CN" altLang="en-US" dirty="0"/>
              <a:t> </a:t>
            </a:r>
            <a:r>
              <a:rPr lang="en-US" altLang="zh-CN" dirty="0"/>
              <a:t>start</a:t>
            </a:r>
            <a:r>
              <a:rPr lang="zh-CN" altLang="en-US" dirty="0"/>
              <a:t> </a:t>
            </a:r>
            <a:r>
              <a:rPr lang="en-US" altLang="zh-CN" dirty="0"/>
              <a:t>with</a:t>
            </a:r>
            <a:r>
              <a:rPr lang="zh-CN" altLang="en-US" dirty="0"/>
              <a:t> </a:t>
            </a:r>
            <a:r>
              <a:rPr lang="en-US" altLang="zh-CN" dirty="0"/>
              <a:t>managing</a:t>
            </a:r>
            <a:r>
              <a:rPr lang="zh-CN" altLang="en-US" dirty="0"/>
              <a:t> </a:t>
            </a:r>
            <a:r>
              <a:rPr lang="en-US" altLang="zh-CN" dirty="0" err="1"/>
              <a:t>subflows</a:t>
            </a:r>
            <a:r>
              <a:rPr lang="en-US" altLang="zh-CN" dirty="0"/>
              <a:t>.</a:t>
            </a:r>
            <a:r>
              <a:rPr lang="zh-CN" altLang="en-US" dirty="0"/>
              <a:t> </a:t>
            </a:r>
            <a:endParaRPr lang="en-US" altLang="zh-CN" dirty="0"/>
          </a:p>
          <a:p>
            <a:endParaRPr lang="en-US" dirty="0"/>
          </a:p>
          <a:p>
            <a:r>
              <a:rPr lang="en-US" sz="1200" kern="1200" dirty="0">
                <a:solidFill>
                  <a:schemeClr val="tx1"/>
                </a:solidFill>
                <a:effectLst/>
                <a:latin typeface="+mn-lt"/>
                <a:ea typeface="+mn-ea"/>
                <a:cs typeface="+mn-cs"/>
              </a:rPr>
              <a:t>A possible way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establishing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pipes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to tether the primary to a helper, which</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acts as a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AP. This approach has two limitations though.</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First, some weak helpers such as smartwatches may not provide the </a:t>
            </a:r>
            <a:r>
              <a:rPr lang="en-US" altLang="zh-CN" sz="1200" kern="1200" dirty="0">
                <a:solidFill>
                  <a:schemeClr val="tx1"/>
                </a:solidFill>
                <a:effectLst/>
                <a:latin typeface="+mn-lt"/>
                <a:ea typeface="+mn-ea"/>
                <a:cs typeface="+mn-cs"/>
              </a:rPr>
              <a:t>hotspot</a:t>
            </a:r>
            <a:r>
              <a:rPr lang="en-US" sz="1200" kern="1200" dirty="0">
                <a:solidFill>
                  <a:schemeClr val="tx1"/>
                </a:solidFill>
                <a:effectLst/>
                <a:latin typeface="+mn-lt"/>
                <a:ea typeface="+mn-ea"/>
                <a:cs typeface="+mn-cs"/>
              </a:rPr>
              <a:t> mode. Second, since typically the primary can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associate with only one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AP, </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support multiple helpers,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tethered helper has to forward traffic for other helpers,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leading to extra latency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bandwidth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usage.</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To overcome these limitations, we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propose to perform tethering in the opposite way: activate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primary’s AP mode and let the helpers connect to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primary. This naturally supports multiple helpers while minimizing the helper-primary hop count to 1.</a:t>
            </a:r>
          </a:p>
          <a:p>
            <a:endParaRPr lang="en-US" altLang="zh-C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overall handshake [click] procedure in </a:t>
            </a:r>
            <a:r>
              <a:rPr lang="en-US" sz="1200" kern="1200" dirty="0" err="1">
                <a:solidFill>
                  <a:schemeClr val="tx1"/>
                </a:solidFill>
                <a:effectLst/>
                <a:latin typeface="+mn-lt"/>
                <a:ea typeface="+mn-ea"/>
                <a:cs typeface="+mn-cs"/>
              </a:rPr>
              <a:t>MPBond</a:t>
            </a:r>
            <a:r>
              <a:rPr lang="en-US" sz="1200" kern="1200" dirty="0">
                <a:solidFill>
                  <a:schemeClr val="tx1"/>
                </a:solidFill>
                <a:effectLst/>
                <a:latin typeface="+mn-lt"/>
                <a:ea typeface="+mn-ea"/>
                <a:cs typeface="+mn-cs"/>
              </a:rPr>
              <a:t> follows that in MPTCP, with additional control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messages over pipes to coordinate with the helpers [click]. Specifically, the primary sends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INIT_MP_JOIN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message [click] with the necessary client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server information to the helper, allowing it to establish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second </a:t>
            </a:r>
            <a:r>
              <a:rPr lang="en-US" sz="1200" kern="1200" dirty="0" err="1">
                <a:solidFill>
                  <a:schemeClr val="tx1"/>
                </a:solidFill>
                <a:effectLst/>
                <a:latin typeface="+mn-lt"/>
                <a:ea typeface="+mn-ea"/>
                <a:cs typeface="+mn-cs"/>
              </a:rPr>
              <a:t>subflow</a:t>
            </a:r>
            <a:r>
              <a:rPr lang="en-US" sz="1200" kern="1200" dirty="0">
                <a:solidFill>
                  <a:schemeClr val="tx1"/>
                </a:solidFill>
                <a:effectLst/>
                <a:latin typeface="+mn-lt"/>
                <a:ea typeface="+mn-ea"/>
                <a:cs typeface="+mn-cs"/>
              </a:rPr>
              <a:t> through an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MP_JOIN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message. When the </a:t>
            </a:r>
            <a:r>
              <a:rPr lang="en-US" sz="1200" kern="1200" dirty="0" err="1">
                <a:solidFill>
                  <a:schemeClr val="tx1"/>
                </a:solidFill>
                <a:effectLst/>
                <a:latin typeface="+mn-lt"/>
                <a:ea typeface="+mn-ea"/>
                <a:cs typeface="+mn-cs"/>
              </a:rPr>
              <a:t>subflow</a:t>
            </a:r>
            <a:r>
              <a:rPr lang="en-US" sz="1200" kern="1200" dirty="0">
                <a:solidFill>
                  <a:schemeClr val="tx1"/>
                </a:solidFill>
                <a:effectLst/>
                <a:latin typeface="+mn-lt"/>
                <a:ea typeface="+mn-ea"/>
                <a:cs typeface="+mn-cs"/>
              </a:rPr>
              <a:t> is established, an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MP_JOIN_OK</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message [click] is returned to the primary as an acknowledgement</a:t>
            </a:r>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22CD1E5-9488-4541-BFA6-E639FD9F582B}" type="slidenum">
              <a:rPr lang="en-US" smtClean="0"/>
              <a:t>8</a:t>
            </a:fld>
            <a:endParaRPr lang="en-US"/>
          </a:p>
        </p:txBody>
      </p:sp>
    </p:spTree>
    <p:extLst>
      <p:ext uri="{BB962C8B-B14F-4D97-AF65-F5344CB8AC3E}">
        <p14:creationId xmlns:p14="http://schemas.microsoft.com/office/powerpoint/2010/main" val="1461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remote and local wireless links exhibit vastly different link characteristics. TCP splitting can effectively improve the performance in such a scenario by shortening the TCP control loop. More importantly, it allows buffers to be set up between the two flows. Such buffers effectively mitigate the negative performance impact caused by the bottleneck shift on a </a:t>
            </a:r>
            <a:r>
              <a:rPr lang="en-US" sz="1200" kern="1200" dirty="0" err="1">
                <a:solidFill>
                  <a:schemeClr val="tx1"/>
                </a:solidFill>
                <a:effectLst/>
                <a:latin typeface="+mn-lt"/>
                <a:ea typeface="+mn-ea"/>
                <a:cs typeface="+mn-cs"/>
              </a:rPr>
              <a:t>subflow</a:t>
            </a:r>
            <a:r>
              <a:rPr lang="en-US" sz="1200" kern="1200" dirty="0">
                <a:solidFill>
                  <a:schemeClr val="tx1"/>
                </a:solidFill>
                <a:effectLst/>
                <a:latin typeface="+mn-lt"/>
                <a:ea typeface="+mn-ea"/>
                <a:cs typeface="+mn-cs"/>
              </a:rPr>
              <a:t>. To illustrate this, consider this simple example where the pipe bandwidth increases due to the helper device being moved closer to the primary, causing the pipe’s throughput becomes higher than that of the HS-Path. If there is a buffer at the helper, the buffered data can be transmitted at the pipe’s throughput instead of at the throughput of HS-Path when there is no buffer, leading to a shorter data transfer time. Although TCP splitting is not a new idea, we take this concept one step further by placing the split point on a mobile device facing two wireless links, in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context of multipath transport.</a:t>
            </a:r>
          </a:p>
        </p:txBody>
      </p:sp>
      <p:sp>
        <p:nvSpPr>
          <p:cNvPr id="4" name="Slide Number Placeholder 3"/>
          <p:cNvSpPr>
            <a:spLocks noGrp="1"/>
          </p:cNvSpPr>
          <p:nvPr>
            <p:ph type="sldNum" sz="quarter" idx="5"/>
          </p:nvPr>
        </p:nvSpPr>
        <p:spPr/>
        <p:txBody>
          <a:bodyPr/>
          <a:lstStyle/>
          <a:p>
            <a:fld id="{022CD1E5-9488-4541-BFA6-E639FD9F582B}" type="slidenum">
              <a:rPr lang="en-US" smtClean="0"/>
              <a:t>9</a:t>
            </a:fld>
            <a:endParaRPr lang="en-US"/>
          </a:p>
        </p:txBody>
      </p:sp>
    </p:spTree>
    <p:extLst>
      <p:ext uri="{BB962C8B-B14F-4D97-AF65-F5344CB8AC3E}">
        <p14:creationId xmlns:p14="http://schemas.microsoft.com/office/powerpoint/2010/main" val="2646238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519C-8EC2-ED47-AA18-816730D1B2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A7E198-071C-3F4F-B4C5-BCEF6E913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9E62CE-30E5-7941-883A-FE689CCBDA00}"/>
              </a:ext>
            </a:extLst>
          </p:cNvPr>
          <p:cNvSpPr>
            <a:spLocks noGrp="1"/>
          </p:cNvSpPr>
          <p:nvPr>
            <p:ph type="dt" sz="half" idx="10"/>
          </p:nvPr>
        </p:nvSpPr>
        <p:spPr/>
        <p:txBody>
          <a:bodyPr/>
          <a:lstStyle/>
          <a:p>
            <a:fld id="{4D0E07CF-D8FA-9B4D-A959-75FB62F1735F}" type="datetimeFigureOut">
              <a:rPr lang="en-US" smtClean="0"/>
              <a:t>6/23/20</a:t>
            </a:fld>
            <a:endParaRPr lang="en-US"/>
          </a:p>
        </p:txBody>
      </p:sp>
      <p:sp>
        <p:nvSpPr>
          <p:cNvPr id="5" name="Footer Placeholder 4">
            <a:extLst>
              <a:ext uri="{FF2B5EF4-FFF2-40B4-BE49-F238E27FC236}">
                <a16:creationId xmlns:a16="http://schemas.microsoft.com/office/drawing/2014/main" id="{C7C8788E-E46F-3644-B574-6976CAA48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D13A3-35FE-5746-B050-83B63F180277}"/>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1139804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AE5B-A6D1-A44C-8558-1F6D183E7A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C02BE-CBD4-C743-A12B-EAE79D74D8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5CD9D-41FD-8047-A863-FDBEB2302DC0}"/>
              </a:ext>
            </a:extLst>
          </p:cNvPr>
          <p:cNvSpPr>
            <a:spLocks noGrp="1"/>
          </p:cNvSpPr>
          <p:nvPr>
            <p:ph type="dt" sz="half" idx="10"/>
          </p:nvPr>
        </p:nvSpPr>
        <p:spPr/>
        <p:txBody>
          <a:bodyPr/>
          <a:lstStyle/>
          <a:p>
            <a:fld id="{4D0E07CF-D8FA-9B4D-A959-75FB62F1735F}" type="datetimeFigureOut">
              <a:rPr lang="en-US" smtClean="0"/>
              <a:t>6/23/20</a:t>
            </a:fld>
            <a:endParaRPr lang="en-US"/>
          </a:p>
        </p:txBody>
      </p:sp>
      <p:sp>
        <p:nvSpPr>
          <p:cNvPr id="5" name="Footer Placeholder 4">
            <a:extLst>
              <a:ext uri="{FF2B5EF4-FFF2-40B4-BE49-F238E27FC236}">
                <a16:creationId xmlns:a16="http://schemas.microsoft.com/office/drawing/2014/main" id="{A56623B0-FCAF-5145-9779-DDF4F378C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FBC89-F270-F949-9F9D-580761CEAFF8}"/>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16075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B5C501-BEBD-874E-9398-2C14396B81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07A40A-A0BF-524B-95E1-9A56A4EA11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CB7C6-E082-D245-BDA9-9DD68A8379F7}"/>
              </a:ext>
            </a:extLst>
          </p:cNvPr>
          <p:cNvSpPr>
            <a:spLocks noGrp="1"/>
          </p:cNvSpPr>
          <p:nvPr>
            <p:ph type="dt" sz="half" idx="10"/>
          </p:nvPr>
        </p:nvSpPr>
        <p:spPr/>
        <p:txBody>
          <a:bodyPr/>
          <a:lstStyle/>
          <a:p>
            <a:fld id="{4D0E07CF-D8FA-9B4D-A959-75FB62F1735F}" type="datetimeFigureOut">
              <a:rPr lang="en-US" smtClean="0"/>
              <a:t>6/23/20</a:t>
            </a:fld>
            <a:endParaRPr lang="en-US"/>
          </a:p>
        </p:txBody>
      </p:sp>
      <p:sp>
        <p:nvSpPr>
          <p:cNvPr id="5" name="Footer Placeholder 4">
            <a:extLst>
              <a:ext uri="{FF2B5EF4-FFF2-40B4-BE49-F238E27FC236}">
                <a16:creationId xmlns:a16="http://schemas.microsoft.com/office/drawing/2014/main" id="{ADC378CF-2F3A-B344-B964-75B1F2433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9E7DEE-A298-9C45-AE1B-18E6C1E944D9}"/>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608912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4896-CE41-1B4B-BF4F-4FFFCB1C6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F09FC0-B1A8-FA45-BBB5-28428A863A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B3A5D-4B81-9144-85B2-00691C82A454}"/>
              </a:ext>
            </a:extLst>
          </p:cNvPr>
          <p:cNvSpPr>
            <a:spLocks noGrp="1"/>
          </p:cNvSpPr>
          <p:nvPr>
            <p:ph type="dt" sz="half" idx="10"/>
          </p:nvPr>
        </p:nvSpPr>
        <p:spPr/>
        <p:txBody>
          <a:bodyPr/>
          <a:lstStyle/>
          <a:p>
            <a:fld id="{4D0E07CF-D8FA-9B4D-A959-75FB62F1735F}" type="datetimeFigureOut">
              <a:rPr lang="en-US" smtClean="0"/>
              <a:t>6/23/20</a:t>
            </a:fld>
            <a:endParaRPr lang="en-US"/>
          </a:p>
        </p:txBody>
      </p:sp>
      <p:sp>
        <p:nvSpPr>
          <p:cNvPr id="5" name="Footer Placeholder 4">
            <a:extLst>
              <a:ext uri="{FF2B5EF4-FFF2-40B4-BE49-F238E27FC236}">
                <a16:creationId xmlns:a16="http://schemas.microsoft.com/office/drawing/2014/main" id="{1F8DD212-B1AE-6B4F-8DB5-4A9955C4C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3340F-1A21-DD46-9DC7-D3C2A27ED905}"/>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3728318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B6F99-F48A-1D42-8344-7250108B5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8B992D-313F-204A-A37B-13276BB314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AAF72A-906C-7F42-9084-7CBEF2929D00}"/>
              </a:ext>
            </a:extLst>
          </p:cNvPr>
          <p:cNvSpPr>
            <a:spLocks noGrp="1"/>
          </p:cNvSpPr>
          <p:nvPr>
            <p:ph type="dt" sz="half" idx="10"/>
          </p:nvPr>
        </p:nvSpPr>
        <p:spPr/>
        <p:txBody>
          <a:bodyPr/>
          <a:lstStyle/>
          <a:p>
            <a:fld id="{4D0E07CF-D8FA-9B4D-A959-75FB62F1735F}" type="datetimeFigureOut">
              <a:rPr lang="en-US" smtClean="0"/>
              <a:t>6/23/20</a:t>
            </a:fld>
            <a:endParaRPr lang="en-US"/>
          </a:p>
        </p:txBody>
      </p:sp>
      <p:sp>
        <p:nvSpPr>
          <p:cNvPr id="5" name="Footer Placeholder 4">
            <a:extLst>
              <a:ext uri="{FF2B5EF4-FFF2-40B4-BE49-F238E27FC236}">
                <a16:creationId xmlns:a16="http://schemas.microsoft.com/office/drawing/2014/main" id="{54ADBE8C-0BE0-4642-A977-D59C152D8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4A498-2124-4B4C-ABDB-B5A4404396CC}"/>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41504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47996-2BD1-A343-BC89-D1840AB28A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399201-B052-454D-8E9B-14EE1B185C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50ED3E-F08B-3B47-8711-763F500E4E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718A18-18E6-3B4C-B9C0-645DE8D5D66A}"/>
              </a:ext>
            </a:extLst>
          </p:cNvPr>
          <p:cNvSpPr>
            <a:spLocks noGrp="1"/>
          </p:cNvSpPr>
          <p:nvPr>
            <p:ph type="dt" sz="half" idx="10"/>
          </p:nvPr>
        </p:nvSpPr>
        <p:spPr/>
        <p:txBody>
          <a:bodyPr/>
          <a:lstStyle/>
          <a:p>
            <a:fld id="{4D0E07CF-D8FA-9B4D-A959-75FB62F1735F}" type="datetimeFigureOut">
              <a:rPr lang="en-US" smtClean="0"/>
              <a:t>6/23/20</a:t>
            </a:fld>
            <a:endParaRPr lang="en-US"/>
          </a:p>
        </p:txBody>
      </p:sp>
      <p:sp>
        <p:nvSpPr>
          <p:cNvPr id="6" name="Footer Placeholder 5">
            <a:extLst>
              <a:ext uri="{FF2B5EF4-FFF2-40B4-BE49-F238E27FC236}">
                <a16:creationId xmlns:a16="http://schemas.microsoft.com/office/drawing/2014/main" id="{790198EA-277D-C84D-985F-52EAE3C183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1C6F79-B6DC-4D46-AE9F-D325454444C8}"/>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3046585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6CE1-4062-F944-87B6-4B943DDD66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7F1193-5D1A-A749-8749-50639320C1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2A563A-D6EB-124A-9FB4-95BBED7E50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EB0463-B409-C04E-B8DB-3E2B455321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C909B7-2510-F94B-9A79-7C4477406B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DE0E49-0A73-4F42-AB6E-8EB28C13B774}"/>
              </a:ext>
            </a:extLst>
          </p:cNvPr>
          <p:cNvSpPr>
            <a:spLocks noGrp="1"/>
          </p:cNvSpPr>
          <p:nvPr>
            <p:ph type="dt" sz="half" idx="10"/>
          </p:nvPr>
        </p:nvSpPr>
        <p:spPr/>
        <p:txBody>
          <a:bodyPr/>
          <a:lstStyle/>
          <a:p>
            <a:fld id="{4D0E07CF-D8FA-9B4D-A959-75FB62F1735F}" type="datetimeFigureOut">
              <a:rPr lang="en-US" smtClean="0"/>
              <a:t>6/23/20</a:t>
            </a:fld>
            <a:endParaRPr lang="en-US"/>
          </a:p>
        </p:txBody>
      </p:sp>
      <p:sp>
        <p:nvSpPr>
          <p:cNvPr id="8" name="Footer Placeholder 7">
            <a:extLst>
              <a:ext uri="{FF2B5EF4-FFF2-40B4-BE49-F238E27FC236}">
                <a16:creationId xmlns:a16="http://schemas.microsoft.com/office/drawing/2014/main" id="{35B0EF8A-A2E0-A84D-975D-0E7BD54627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D6935B-F3AA-C041-862A-1B5B8C72C5E2}"/>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697798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6A5A-FCA9-E04A-ACB9-ADD4E11CCF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8D0951-BE0C-9F4D-A816-264A95913BED}"/>
              </a:ext>
            </a:extLst>
          </p:cNvPr>
          <p:cNvSpPr>
            <a:spLocks noGrp="1"/>
          </p:cNvSpPr>
          <p:nvPr>
            <p:ph type="dt" sz="half" idx="10"/>
          </p:nvPr>
        </p:nvSpPr>
        <p:spPr/>
        <p:txBody>
          <a:bodyPr/>
          <a:lstStyle/>
          <a:p>
            <a:fld id="{4D0E07CF-D8FA-9B4D-A959-75FB62F1735F}" type="datetimeFigureOut">
              <a:rPr lang="en-US" smtClean="0"/>
              <a:t>6/23/20</a:t>
            </a:fld>
            <a:endParaRPr lang="en-US"/>
          </a:p>
        </p:txBody>
      </p:sp>
      <p:sp>
        <p:nvSpPr>
          <p:cNvPr id="4" name="Footer Placeholder 3">
            <a:extLst>
              <a:ext uri="{FF2B5EF4-FFF2-40B4-BE49-F238E27FC236}">
                <a16:creationId xmlns:a16="http://schemas.microsoft.com/office/drawing/2014/main" id="{91734924-C3FC-8B41-8599-0702E6582B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5836D4-E13D-094C-9D46-F87A60BF683B}"/>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264626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F53E9-3F5C-5748-9604-4AC34DA426D1}"/>
              </a:ext>
            </a:extLst>
          </p:cNvPr>
          <p:cNvSpPr>
            <a:spLocks noGrp="1"/>
          </p:cNvSpPr>
          <p:nvPr>
            <p:ph type="dt" sz="half" idx="10"/>
          </p:nvPr>
        </p:nvSpPr>
        <p:spPr/>
        <p:txBody>
          <a:bodyPr/>
          <a:lstStyle/>
          <a:p>
            <a:fld id="{4D0E07CF-D8FA-9B4D-A959-75FB62F1735F}" type="datetimeFigureOut">
              <a:rPr lang="en-US" smtClean="0"/>
              <a:t>6/23/20</a:t>
            </a:fld>
            <a:endParaRPr lang="en-US"/>
          </a:p>
        </p:txBody>
      </p:sp>
      <p:sp>
        <p:nvSpPr>
          <p:cNvPr id="3" name="Footer Placeholder 2">
            <a:extLst>
              <a:ext uri="{FF2B5EF4-FFF2-40B4-BE49-F238E27FC236}">
                <a16:creationId xmlns:a16="http://schemas.microsoft.com/office/drawing/2014/main" id="{D721EB2C-E5CD-904C-B728-D6113264BC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840E86-95EA-B84E-BD4D-1BF8A70D379B}"/>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858190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CB7D-50AD-274E-8A4F-389C79E077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1AB7C5-61C2-FE4A-93B4-993196E6B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E20B99-4C93-4B4E-9884-BBEDBD6E8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CE6697-6688-C443-805A-D1ED9173E751}"/>
              </a:ext>
            </a:extLst>
          </p:cNvPr>
          <p:cNvSpPr>
            <a:spLocks noGrp="1"/>
          </p:cNvSpPr>
          <p:nvPr>
            <p:ph type="dt" sz="half" idx="10"/>
          </p:nvPr>
        </p:nvSpPr>
        <p:spPr/>
        <p:txBody>
          <a:bodyPr/>
          <a:lstStyle/>
          <a:p>
            <a:fld id="{4D0E07CF-D8FA-9B4D-A959-75FB62F1735F}" type="datetimeFigureOut">
              <a:rPr lang="en-US" smtClean="0"/>
              <a:t>6/23/20</a:t>
            </a:fld>
            <a:endParaRPr lang="en-US"/>
          </a:p>
        </p:txBody>
      </p:sp>
      <p:sp>
        <p:nvSpPr>
          <p:cNvPr id="6" name="Footer Placeholder 5">
            <a:extLst>
              <a:ext uri="{FF2B5EF4-FFF2-40B4-BE49-F238E27FC236}">
                <a16:creationId xmlns:a16="http://schemas.microsoft.com/office/drawing/2014/main" id="{BE29CE2B-5E87-2546-A8CD-2B8D817EFB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F8A54D-A0A7-764F-840E-88190832AEB8}"/>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319079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0958-3A46-0B43-81F9-40FEBDDA0E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D99C0C-BFF5-8E49-AB9C-FCE2AB1A7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15FB96-A013-B843-B041-6CC6C2C558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ACCB0-8BAB-1149-AEA8-55A4A3808FE4}"/>
              </a:ext>
            </a:extLst>
          </p:cNvPr>
          <p:cNvSpPr>
            <a:spLocks noGrp="1"/>
          </p:cNvSpPr>
          <p:nvPr>
            <p:ph type="dt" sz="half" idx="10"/>
          </p:nvPr>
        </p:nvSpPr>
        <p:spPr/>
        <p:txBody>
          <a:bodyPr/>
          <a:lstStyle/>
          <a:p>
            <a:fld id="{4D0E07CF-D8FA-9B4D-A959-75FB62F1735F}" type="datetimeFigureOut">
              <a:rPr lang="en-US" smtClean="0"/>
              <a:t>6/23/20</a:t>
            </a:fld>
            <a:endParaRPr lang="en-US"/>
          </a:p>
        </p:txBody>
      </p:sp>
      <p:sp>
        <p:nvSpPr>
          <p:cNvPr id="6" name="Footer Placeholder 5">
            <a:extLst>
              <a:ext uri="{FF2B5EF4-FFF2-40B4-BE49-F238E27FC236}">
                <a16:creationId xmlns:a16="http://schemas.microsoft.com/office/drawing/2014/main" id="{124200B7-09C3-F044-845F-55451F281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649F52-0A79-544D-9BC8-197C6D7427FC}"/>
              </a:ext>
            </a:extLst>
          </p:cNvPr>
          <p:cNvSpPr>
            <a:spLocks noGrp="1"/>
          </p:cNvSpPr>
          <p:nvPr>
            <p:ph type="sldNum" sz="quarter" idx="12"/>
          </p:nvPr>
        </p:nvSpPr>
        <p:spPr/>
        <p:txBody>
          <a:bodyPr/>
          <a:lstStyle/>
          <a:p>
            <a:fld id="{A92DC3AB-1FF7-3A4C-BDF3-95A4859C38DD}" type="slidenum">
              <a:rPr lang="en-US" smtClean="0"/>
              <a:t>‹#›</a:t>
            </a:fld>
            <a:endParaRPr lang="en-US"/>
          </a:p>
        </p:txBody>
      </p:sp>
    </p:spTree>
    <p:extLst>
      <p:ext uri="{BB962C8B-B14F-4D97-AF65-F5344CB8AC3E}">
        <p14:creationId xmlns:p14="http://schemas.microsoft.com/office/powerpoint/2010/main" val="3117866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C4ACF-1C67-4049-8278-B3389EBB48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CD705C-74FC-6B40-8B51-208779399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B45AB-9B7E-A049-830C-3A9157F68B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E07CF-D8FA-9B4D-A959-75FB62F1735F}" type="datetimeFigureOut">
              <a:rPr lang="en-US" smtClean="0"/>
              <a:t>6/23/20</a:t>
            </a:fld>
            <a:endParaRPr lang="en-US"/>
          </a:p>
        </p:txBody>
      </p:sp>
      <p:sp>
        <p:nvSpPr>
          <p:cNvPr id="5" name="Footer Placeholder 4">
            <a:extLst>
              <a:ext uri="{FF2B5EF4-FFF2-40B4-BE49-F238E27FC236}">
                <a16:creationId xmlns:a16="http://schemas.microsoft.com/office/drawing/2014/main" id="{5BADC456-A100-A84A-AFDD-BBA676CBCE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616F60-4941-8247-B008-1A520205D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2DC3AB-1FF7-3A4C-BDF3-95A4859C38DD}" type="slidenum">
              <a:rPr lang="en-US" smtClean="0"/>
              <a:t>‹#›</a:t>
            </a:fld>
            <a:endParaRPr lang="en-US"/>
          </a:p>
        </p:txBody>
      </p:sp>
    </p:spTree>
    <p:extLst>
      <p:ext uri="{BB962C8B-B14F-4D97-AF65-F5344CB8AC3E}">
        <p14:creationId xmlns:p14="http://schemas.microsoft.com/office/powerpoint/2010/main" val="3564775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2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12.png"/><Relationship Id="rId10"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021" y="687868"/>
            <a:ext cx="11734800" cy="1757471"/>
          </a:xfrm>
        </p:spPr>
        <p:txBody>
          <a:bodyPr>
            <a:noAutofit/>
          </a:bodyPr>
          <a:lstStyle/>
          <a:p>
            <a:r>
              <a:rPr lang="en-US" altLang="zh-CN" sz="4400" dirty="0" err="1">
                <a:latin typeface="+mn-lt"/>
                <a:ea typeface="Helvetica" charset="0"/>
                <a:cs typeface="Helvetica" charset="0"/>
              </a:rPr>
              <a:t>MPBond</a:t>
            </a:r>
            <a:r>
              <a:rPr lang="en-US" altLang="zh-CN" sz="4400" dirty="0">
                <a:latin typeface="+mn-lt"/>
                <a:ea typeface="Helvetica" charset="0"/>
                <a:cs typeface="Helvetica" charset="0"/>
              </a:rPr>
              <a:t>:</a:t>
            </a:r>
            <a:r>
              <a:rPr lang="zh-CN" altLang="en-US" sz="4400" dirty="0">
                <a:latin typeface="+mn-lt"/>
                <a:ea typeface="Helvetica" charset="0"/>
                <a:cs typeface="Helvetica" charset="0"/>
              </a:rPr>
              <a:t> </a:t>
            </a:r>
            <a:r>
              <a:rPr lang="en-US" altLang="zh-CN" sz="4400" dirty="0">
                <a:latin typeface="+mn-lt"/>
                <a:ea typeface="Helvetica" charset="0"/>
                <a:cs typeface="Helvetica" charset="0"/>
              </a:rPr>
              <a:t>Efficient Network-level Collaboration Among Personal Mobile Devices</a:t>
            </a:r>
            <a:endParaRPr lang="en-US" sz="4400" dirty="0">
              <a:latin typeface="+mn-lt"/>
              <a:ea typeface="Helvetica" charset="0"/>
              <a:cs typeface="Helvetica" charset="0"/>
            </a:endParaRPr>
          </a:p>
        </p:txBody>
      </p:sp>
      <p:sp>
        <p:nvSpPr>
          <p:cNvPr id="3" name="Subtitle 2"/>
          <p:cNvSpPr>
            <a:spLocks noGrp="1"/>
          </p:cNvSpPr>
          <p:nvPr>
            <p:ph type="subTitle" idx="1"/>
          </p:nvPr>
        </p:nvSpPr>
        <p:spPr>
          <a:xfrm>
            <a:off x="2196935" y="2778885"/>
            <a:ext cx="7559242" cy="864859"/>
          </a:xfrm>
        </p:spPr>
        <p:txBody>
          <a:bodyPr>
            <a:noAutofit/>
          </a:bodyPr>
          <a:lstStyle/>
          <a:p>
            <a:r>
              <a:rPr lang="zh-CN" altLang="en-US" sz="2800" b="1" dirty="0">
                <a:solidFill>
                  <a:schemeClr val="accent1"/>
                </a:solidFill>
                <a:ea typeface="Helvetica" charset="0"/>
                <a:cs typeface="Helvetica" charset="0"/>
              </a:rPr>
              <a:t>    </a:t>
            </a:r>
            <a:r>
              <a:rPr lang="en-US" sz="2800" b="1" dirty="0">
                <a:solidFill>
                  <a:schemeClr val="accent1"/>
                </a:solidFill>
                <a:ea typeface="Helvetica" charset="0"/>
                <a:cs typeface="Helvetica" charset="0"/>
              </a:rPr>
              <a:t>Xiao Zhu</a:t>
            </a:r>
            <a:r>
              <a:rPr lang="en-US" sz="2800" baseline="30000" dirty="0">
                <a:solidFill>
                  <a:schemeClr val="tx2"/>
                </a:solidFill>
                <a:ea typeface="Helvetica" charset="0"/>
                <a:cs typeface="Helvetica" charset="0"/>
              </a:rPr>
              <a:t> </a:t>
            </a:r>
            <a:r>
              <a:rPr lang="zh-CN" altLang="en-US" sz="2800" baseline="30000" dirty="0">
                <a:solidFill>
                  <a:schemeClr val="tx2"/>
                </a:solidFill>
                <a:ea typeface="Helvetica" charset="0"/>
                <a:cs typeface="Helvetica" charset="0"/>
              </a:rPr>
              <a:t>        </a:t>
            </a:r>
            <a:r>
              <a:rPr lang="en-US" altLang="zh-CN" sz="2800" dirty="0" err="1">
                <a:solidFill>
                  <a:schemeClr val="tx2"/>
                </a:solidFill>
                <a:ea typeface="Helvetica" charset="0"/>
                <a:cs typeface="Helvetica" charset="0"/>
              </a:rPr>
              <a:t>Jiachen</a:t>
            </a:r>
            <a:r>
              <a:rPr lang="zh-CN" altLang="en-US" sz="2800" dirty="0">
                <a:solidFill>
                  <a:schemeClr val="tx2"/>
                </a:solidFill>
                <a:ea typeface="Helvetica" charset="0"/>
                <a:cs typeface="Helvetica" charset="0"/>
              </a:rPr>
              <a:t> </a:t>
            </a:r>
            <a:r>
              <a:rPr lang="en-US" altLang="zh-CN" sz="2800" dirty="0">
                <a:solidFill>
                  <a:schemeClr val="tx2"/>
                </a:solidFill>
                <a:ea typeface="Helvetica" charset="0"/>
                <a:cs typeface="Helvetica" charset="0"/>
              </a:rPr>
              <a:t>Sun</a:t>
            </a:r>
            <a:r>
              <a:rPr lang="zh-CN" altLang="en-US" sz="2800" dirty="0">
                <a:solidFill>
                  <a:schemeClr val="tx2"/>
                </a:solidFill>
                <a:ea typeface="Helvetica" charset="0"/>
                <a:cs typeface="Helvetica" charset="0"/>
              </a:rPr>
              <a:t>      </a:t>
            </a:r>
            <a:r>
              <a:rPr lang="en-US" altLang="zh-CN" sz="2800" dirty="0" err="1">
                <a:solidFill>
                  <a:schemeClr val="tx2"/>
                </a:solidFill>
                <a:ea typeface="Helvetica" charset="0"/>
                <a:cs typeface="Helvetica" charset="0"/>
              </a:rPr>
              <a:t>Xumiao</a:t>
            </a:r>
            <a:r>
              <a:rPr lang="zh-CN" altLang="en-US" sz="2800" dirty="0">
                <a:solidFill>
                  <a:schemeClr val="tx2"/>
                </a:solidFill>
                <a:ea typeface="Helvetica" charset="0"/>
                <a:cs typeface="Helvetica" charset="0"/>
              </a:rPr>
              <a:t> </a:t>
            </a:r>
            <a:r>
              <a:rPr lang="en-US" altLang="zh-CN" sz="2800" dirty="0">
                <a:solidFill>
                  <a:schemeClr val="tx2"/>
                </a:solidFill>
                <a:ea typeface="Helvetica" charset="0"/>
                <a:cs typeface="Helvetica" charset="0"/>
              </a:rPr>
              <a:t>Zhang</a:t>
            </a:r>
          </a:p>
          <a:p>
            <a:r>
              <a:rPr lang="zh-CN" altLang="en-US" sz="2800" dirty="0">
                <a:solidFill>
                  <a:schemeClr val="tx2"/>
                </a:solidFill>
                <a:ea typeface="Helvetica" charset="0"/>
                <a:cs typeface="Helvetica" charset="0"/>
              </a:rPr>
              <a:t>   </a:t>
            </a:r>
            <a:r>
              <a:rPr lang="en-US" altLang="zh-CN" sz="2800" dirty="0">
                <a:solidFill>
                  <a:schemeClr val="tx2"/>
                </a:solidFill>
                <a:ea typeface="Helvetica" charset="0"/>
                <a:cs typeface="Helvetica" charset="0"/>
              </a:rPr>
              <a:t>Y.</a:t>
            </a:r>
            <a:r>
              <a:rPr lang="zh-CN" altLang="en-US" sz="2800" dirty="0">
                <a:solidFill>
                  <a:schemeClr val="tx2"/>
                </a:solidFill>
                <a:ea typeface="Helvetica" charset="0"/>
                <a:cs typeface="Helvetica" charset="0"/>
              </a:rPr>
              <a:t> </a:t>
            </a:r>
            <a:r>
              <a:rPr lang="en-US" altLang="zh-CN" sz="2800" dirty="0">
                <a:solidFill>
                  <a:schemeClr val="tx2"/>
                </a:solidFill>
                <a:ea typeface="Helvetica" charset="0"/>
                <a:cs typeface="Helvetica" charset="0"/>
              </a:rPr>
              <a:t>Ethan</a:t>
            </a:r>
            <a:r>
              <a:rPr lang="en-US" sz="2800" dirty="0">
                <a:solidFill>
                  <a:schemeClr val="tx2"/>
                </a:solidFill>
                <a:ea typeface="Helvetica" charset="0"/>
                <a:cs typeface="Helvetica" charset="0"/>
              </a:rPr>
              <a:t> </a:t>
            </a:r>
            <a:r>
              <a:rPr lang="en-US" sz="2800" dirty="0" err="1">
                <a:solidFill>
                  <a:schemeClr val="tx2"/>
                </a:solidFill>
                <a:ea typeface="Helvetica" charset="0"/>
                <a:cs typeface="Helvetica" charset="0"/>
              </a:rPr>
              <a:t>Guo</a:t>
            </a:r>
            <a:r>
              <a:rPr lang="en-US" altLang="zh-CN" sz="2800" baseline="30000" dirty="0">
                <a:solidFill>
                  <a:schemeClr val="tx2"/>
                </a:solidFill>
                <a:ea typeface="Helvetica" charset="0"/>
                <a:cs typeface="Helvetica" charset="0"/>
              </a:rPr>
              <a:t>†</a:t>
            </a:r>
            <a:r>
              <a:rPr lang="en-US" sz="2800" dirty="0">
                <a:solidFill>
                  <a:schemeClr val="tx2"/>
                </a:solidFill>
                <a:ea typeface="Helvetica" charset="0"/>
                <a:cs typeface="Helvetica" charset="0"/>
              </a:rPr>
              <a:t> </a:t>
            </a:r>
            <a:r>
              <a:rPr lang="zh-CN" altLang="en-US" sz="2800" dirty="0">
                <a:solidFill>
                  <a:schemeClr val="tx2"/>
                </a:solidFill>
                <a:ea typeface="Helvetica" charset="0"/>
                <a:cs typeface="Helvetica" charset="0"/>
              </a:rPr>
              <a:t> </a:t>
            </a:r>
            <a:r>
              <a:rPr lang="en-US" sz="2800" dirty="0">
                <a:solidFill>
                  <a:schemeClr val="tx2"/>
                </a:solidFill>
                <a:ea typeface="Helvetica" charset="0"/>
                <a:cs typeface="Helvetica" charset="0"/>
              </a:rPr>
              <a:t> </a:t>
            </a:r>
            <a:r>
              <a:rPr lang="zh-CN" altLang="en-US" sz="2800" dirty="0">
                <a:solidFill>
                  <a:schemeClr val="tx2"/>
                </a:solidFill>
                <a:ea typeface="Helvetica" charset="0"/>
                <a:cs typeface="Helvetica" charset="0"/>
              </a:rPr>
              <a:t>      </a:t>
            </a:r>
            <a:r>
              <a:rPr lang="en-US" sz="2800" dirty="0">
                <a:solidFill>
                  <a:schemeClr val="tx2"/>
                </a:solidFill>
                <a:ea typeface="Helvetica" charset="0"/>
                <a:cs typeface="Helvetica" charset="0"/>
              </a:rPr>
              <a:t>Feng Qian</a:t>
            </a:r>
            <a:r>
              <a:rPr lang="en-US" altLang="zh-CN" sz="2800" baseline="30000" dirty="0">
                <a:solidFill>
                  <a:schemeClr val="tx2"/>
                </a:solidFill>
                <a:ea typeface="Helvetica" charset="0"/>
                <a:cs typeface="Helvetica" charset="0"/>
              </a:rPr>
              <a:t>‡</a:t>
            </a:r>
            <a:r>
              <a:rPr lang="zh-CN" altLang="en-US" sz="2800" dirty="0">
                <a:solidFill>
                  <a:schemeClr val="tx2"/>
                </a:solidFill>
                <a:ea typeface="Helvetica" charset="0"/>
                <a:cs typeface="Helvetica" charset="0"/>
              </a:rPr>
              <a:t>    </a:t>
            </a:r>
            <a:r>
              <a:rPr lang="en-US" altLang="zh-CN" sz="2800" dirty="0">
                <a:solidFill>
                  <a:schemeClr val="tx2"/>
                </a:solidFill>
                <a:ea typeface="Helvetica" charset="0"/>
                <a:cs typeface="Helvetica" charset="0"/>
              </a:rPr>
              <a:t>   </a:t>
            </a:r>
            <a:r>
              <a:rPr lang="zh-CN" altLang="en-US" sz="2800" dirty="0">
                <a:solidFill>
                  <a:schemeClr val="tx2"/>
                </a:solidFill>
                <a:ea typeface="Helvetica" charset="0"/>
                <a:cs typeface="Helvetica" charset="0"/>
              </a:rPr>
              <a:t> </a:t>
            </a:r>
            <a:r>
              <a:rPr lang="en-US" sz="2800" dirty="0">
                <a:solidFill>
                  <a:schemeClr val="tx2"/>
                </a:solidFill>
                <a:ea typeface="Helvetica" charset="0"/>
                <a:cs typeface="Helvetica" charset="0"/>
              </a:rPr>
              <a:t> Z. Morley Ma</a:t>
            </a:r>
            <a:r>
              <a:rPr lang="en-US" altLang="zh-CN" sz="2800" dirty="0">
                <a:solidFill>
                  <a:schemeClr val="tx2"/>
                </a:solidFill>
                <a:ea typeface="Helvetica" charset="0"/>
                <a:cs typeface="Helvetica" charset="0"/>
              </a:rPr>
              <a:t>o</a:t>
            </a:r>
            <a:endParaRPr lang="en-US" sz="2800" dirty="0">
              <a:solidFill>
                <a:schemeClr val="tx2"/>
              </a:solidFill>
              <a:ea typeface="Helvetica" charset="0"/>
              <a:cs typeface="Helvetica" charset="0"/>
            </a:endParaRPr>
          </a:p>
        </p:txBody>
      </p:sp>
      <p:sp>
        <p:nvSpPr>
          <p:cNvPr id="4" name="TextBox 3"/>
          <p:cNvSpPr txBox="1"/>
          <p:nvPr/>
        </p:nvSpPr>
        <p:spPr>
          <a:xfrm>
            <a:off x="3144145" y="3876337"/>
            <a:ext cx="5664821" cy="1200329"/>
          </a:xfrm>
          <a:prstGeom prst="rect">
            <a:avLst/>
          </a:prstGeom>
          <a:noFill/>
        </p:spPr>
        <p:txBody>
          <a:bodyPr wrap="square" rtlCol="0">
            <a:spAutoFit/>
          </a:bodyPr>
          <a:lstStyle/>
          <a:p>
            <a:pPr algn="ctr"/>
            <a:r>
              <a:rPr lang="en-US" sz="2400" dirty="0">
                <a:solidFill>
                  <a:schemeClr val="tx1">
                    <a:lumMod val="50000"/>
                    <a:lumOff val="50000"/>
                  </a:schemeClr>
                </a:solidFill>
                <a:ea typeface="Helvetica" charset="0"/>
                <a:cs typeface="Helvetica" charset="0"/>
              </a:rPr>
              <a:t> University of Michigan    </a:t>
            </a:r>
          </a:p>
          <a:p>
            <a:pPr algn="ctr"/>
            <a:r>
              <a:rPr lang="en-US" altLang="zh-CN" sz="2400" baseline="30000" dirty="0">
                <a:solidFill>
                  <a:schemeClr val="tx1">
                    <a:lumMod val="50000"/>
                    <a:lumOff val="50000"/>
                  </a:schemeClr>
                </a:solidFill>
                <a:ea typeface="Helvetica" charset="0"/>
                <a:cs typeface="Helvetica" charset="0"/>
              </a:rPr>
              <a:t>†</a:t>
            </a:r>
            <a:r>
              <a:rPr lang="en-US" sz="2400" dirty="0">
                <a:solidFill>
                  <a:schemeClr val="tx1">
                    <a:lumMod val="50000"/>
                    <a:lumOff val="50000"/>
                  </a:schemeClr>
                </a:solidFill>
                <a:ea typeface="Helvetica" charset="0"/>
                <a:cs typeface="Helvetica" charset="0"/>
              </a:rPr>
              <a:t>Uber Tech</a:t>
            </a:r>
            <a:r>
              <a:rPr lang="en-US" altLang="zh-CN" sz="2400" dirty="0">
                <a:solidFill>
                  <a:schemeClr val="tx1">
                    <a:lumMod val="50000"/>
                    <a:lumOff val="50000"/>
                  </a:schemeClr>
                </a:solidFill>
                <a:ea typeface="Helvetica" charset="0"/>
                <a:cs typeface="Helvetica" charset="0"/>
              </a:rPr>
              <a:t>n</a:t>
            </a:r>
            <a:r>
              <a:rPr lang="en-US" sz="2400" dirty="0">
                <a:solidFill>
                  <a:schemeClr val="tx1">
                    <a:lumMod val="50000"/>
                    <a:lumOff val="50000"/>
                  </a:schemeClr>
                </a:solidFill>
                <a:ea typeface="Helvetica" charset="0"/>
                <a:cs typeface="Helvetica" charset="0"/>
              </a:rPr>
              <a:t>ologies</a:t>
            </a:r>
            <a:r>
              <a:rPr lang="en-US" altLang="zh-CN" sz="2400" dirty="0">
                <a:solidFill>
                  <a:schemeClr val="tx1">
                    <a:lumMod val="50000"/>
                    <a:lumOff val="50000"/>
                  </a:schemeClr>
                </a:solidFill>
                <a:ea typeface="Helvetica" charset="0"/>
                <a:cs typeface="Helvetica" charset="0"/>
              </a:rPr>
              <a:t>,</a:t>
            </a:r>
            <a:r>
              <a:rPr lang="en-US" sz="2400" dirty="0">
                <a:solidFill>
                  <a:schemeClr val="tx1">
                    <a:lumMod val="50000"/>
                    <a:lumOff val="50000"/>
                  </a:schemeClr>
                </a:solidFill>
                <a:ea typeface="Helvetica" charset="0"/>
                <a:cs typeface="Helvetica" charset="0"/>
              </a:rPr>
              <a:t> Inc. </a:t>
            </a:r>
            <a:r>
              <a:rPr lang="zh-CN" altLang="en-US" sz="2400" dirty="0">
                <a:solidFill>
                  <a:schemeClr val="tx1">
                    <a:lumMod val="50000"/>
                    <a:lumOff val="50000"/>
                  </a:schemeClr>
                </a:solidFill>
                <a:ea typeface="Helvetica" charset="0"/>
                <a:cs typeface="Helvetica" charset="0"/>
              </a:rPr>
              <a:t>   </a:t>
            </a:r>
            <a:endParaRPr lang="en-US" altLang="zh-CN" sz="2400" dirty="0">
              <a:solidFill>
                <a:schemeClr val="tx1">
                  <a:lumMod val="50000"/>
                  <a:lumOff val="50000"/>
                </a:schemeClr>
              </a:solidFill>
              <a:ea typeface="Helvetica" charset="0"/>
              <a:cs typeface="Helvetica" charset="0"/>
            </a:endParaRPr>
          </a:p>
          <a:p>
            <a:pPr algn="ctr"/>
            <a:r>
              <a:rPr lang="en-US" altLang="zh-CN" sz="2400" baseline="30000" dirty="0">
                <a:solidFill>
                  <a:schemeClr val="tx2"/>
                </a:solidFill>
                <a:ea typeface="Helvetica" charset="0"/>
                <a:cs typeface="Helvetica" charset="0"/>
              </a:rPr>
              <a:t>‡ </a:t>
            </a:r>
            <a:r>
              <a:rPr lang="en-US" sz="2400" dirty="0">
                <a:solidFill>
                  <a:schemeClr val="tx1">
                    <a:lumMod val="50000"/>
                    <a:lumOff val="50000"/>
                  </a:schemeClr>
                </a:solidFill>
                <a:ea typeface="Helvetica" charset="0"/>
                <a:cs typeface="Helvetica" charset="0"/>
              </a:rPr>
              <a:t>Univers</a:t>
            </a:r>
            <a:r>
              <a:rPr lang="en-US" altLang="zh-CN" sz="2400" dirty="0">
                <a:solidFill>
                  <a:schemeClr val="tx1">
                    <a:lumMod val="50000"/>
                    <a:lumOff val="50000"/>
                  </a:schemeClr>
                </a:solidFill>
                <a:ea typeface="Helvetica" charset="0"/>
                <a:cs typeface="Helvetica" charset="0"/>
              </a:rPr>
              <a:t>i</a:t>
            </a:r>
            <a:r>
              <a:rPr lang="en-US" sz="2400" dirty="0">
                <a:solidFill>
                  <a:schemeClr val="tx1">
                    <a:lumMod val="50000"/>
                    <a:lumOff val="50000"/>
                  </a:schemeClr>
                </a:solidFill>
                <a:ea typeface="Helvetica" charset="0"/>
                <a:cs typeface="Helvetica" charset="0"/>
              </a:rPr>
              <a:t>ty of Minnesota </a:t>
            </a:r>
            <a:r>
              <a:rPr lang="mr-IN" sz="2400" dirty="0">
                <a:solidFill>
                  <a:schemeClr val="tx1">
                    <a:lumMod val="50000"/>
                    <a:lumOff val="50000"/>
                  </a:schemeClr>
                </a:solidFill>
                <a:ea typeface="Helvetica" charset="0"/>
                <a:cs typeface="Helvetica" charset="0"/>
              </a:rPr>
              <a:t>–</a:t>
            </a:r>
            <a:r>
              <a:rPr lang="en-US" sz="2400" dirty="0">
                <a:solidFill>
                  <a:schemeClr val="tx1">
                    <a:lumMod val="50000"/>
                    <a:lumOff val="50000"/>
                  </a:schemeClr>
                </a:solidFill>
                <a:ea typeface="Helvetica" charset="0"/>
                <a:cs typeface="Helvetica" charset="0"/>
              </a:rPr>
              <a:t> Twin Cities</a:t>
            </a:r>
          </a:p>
        </p:txBody>
      </p:sp>
      <p:sp>
        <p:nvSpPr>
          <p:cNvPr id="5" name="Slide Number Placeholder 4"/>
          <p:cNvSpPr>
            <a:spLocks noGrp="1"/>
          </p:cNvSpPr>
          <p:nvPr>
            <p:ph type="sldNum" sz="quarter" idx="12"/>
          </p:nvPr>
        </p:nvSpPr>
        <p:spPr/>
        <p:txBody>
          <a:bodyPr/>
          <a:lstStyle/>
          <a:p>
            <a:fld id="{B7FDADBC-4410-1F4A-876E-616DBE07B9CD}" type="slidenum">
              <a:rPr lang="en-US" smtClean="0"/>
              <a:t>1</a:t>
            </a:fld>
            <a:endParaRPr lang="en-US" dirty="0"/>
          </a:p>
        </p:txBody>
      </p:sp>
      <p:pic>
        <p:nvPicPr>
          <p:cNvPr id="7170" name="Picture 2" descr="obiSys 2019 | Call for Pa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111" y="5293349"/>
            <a:ext cx="1196360" cy="1196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471" y="5426707"/>
            <a:ext cx="3216729" cy="929643"/>
          </a:xfrm>
          <a:prstGeom prst="rect">
            <a:avLst/>
          </a:prstGeom>
        </p:spPr>
      </p:pic>
      <p:pic>
        <p:nvPicPr>
          <p:cNvPr id="13" name="Picture 2" descr="pp Logo - Uber is getting a new look | TechCrun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996" y="4314086"/>
            <a:ext cx="371296" cy="3712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iversity of Michigan | Linked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6152" y="3962448"/>
            <a:ext cx="339806" cy="33980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et the University of Minnesota app | Powered by Guideboo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6416" y="4675515"/>
            <a:ext cx="341740" cy="341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81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48950" cy="1325563"/>
          </a:xfrm>
        </p:spPr>
        <p:txBody>
          <a:bodyPr/>
          <a:lstStyle/>
          <a:p>
            <a:r>
              <a:rPr lang="en-US" altLang="zh-CN" dirty="0"/>
              <a:t>Data Distribution</a:t>
            </a:r>
            <a:r>
              <a:rPr lang="zh-CN" altLang="en-US" dirty="0"/>
              <a:t> </a:t>
            </a:r>
            <a:r>
              <a:rPr lang="en-US" altLang="zh-CN" dirty="0"/>
              <a:t>over</a:t>
            </a:r>
            <a:r>
              <a:rPr lang="zh-CN" altLang="en-US" dirty="0"/>
              <a:t> </a:t>
            </a:r>
            <a:r>
              <a:rPr lang="en-US" altLang="zh-CN" dirty="0"/>
              <a:t>Multiple</a:t>
            </a:r>
            <a:r>
              <a:rPr lang="zh-CN" altLang="en-US" dirty="0"/>
              <a:t> </a:t>
            </a:r>
            <a:r>
              <a:rPr lang="en-US" altLang="zh-CN" dirty="0"/>
              <a:t>Paths</a:t>
            </a:r>
          </a:p>
        </p:txBody>
      </p:sp>
      <p:sp>
        <p:nvSpPr>
          <p:cNvPr id="3" name="Content Placeholder 2"/>
          <p:cNvSpPr>
            <a:spLocks noGrp="1"/>
          </p:cNvSpPr>
          <p:nvPr>
            <p:ph idx="1"/>
          </p:nvPr>
        </p:nvSpPr>
        <p:spPr>
          <a:xfrm>
            <a:off x="838200" y="1825625"/>
            <a:ext cx="10515600" cy="2822575"/>
          </a:xfrm>
        </p:spPr>
        <p:txBody>
          <a:bodyPr>
            <a:normAutofit/>
          </a:bodyPr>
          <a:lstStyle/>
          <a:p>
            <a:r>
              <a:rPr lang="en-US" altLang="zh-CN" dirty="0"/>
              <a:t>Realized by a multipath scheduler</a:t>
            </a:r>
          </a:p>
          <a:p>
            <a:pPr marL="228600" lvl="1">
              <a:spcBef>
                <a:spcPts val="1000"/>
              </a:spcBef>
            </a:pPr>
            <a:r>
              <a:rPr lang="en-US" altLang="zh-CN" sz="2800" dirty="0"/>
              <a:t>Optimal</a:t>
            </a:r>
            <a:r>
              <a:rPr lang="zh-CN" altLang="en-US" sz="2800" dirty="0"/>
              <a:t> </a:t>
            </a:r>
            <a:r>
              <a:rPr lang="en-US" altLang="zh-CN" sz="2800" dirty="0"/>
              <a:t>multipath scheduling</a:t>
            </a:r>
            <a:r>
              <a:rPr lang="zh-CN" altLang="en-US" sz="2800" dirty="0"/>
              <a:t> </a:t>
            </a:r>
            <a:r>
              <a:rPr lang="en-US" altLang="zh-CN" sz="2800" dirty="0"/>
              <a:t>requires</a:t>
            </a:r>
            <a:r>
              <a:rPr lang="zh-CN" altLang="en-US" sz="2800" dirty="0"/>
              <a:t> </a:t>
            </a:r>
            <a:r>
              <a:rPr lang="en-US" altLang="zh-CN" sz="2800" dirty="0"/>
              <a:t>simultaneous</a:t>
            </a:r>
            <a:r>
              <a:rPr lang="zh-CN" altLang="en-US" sz="2800" dirty="0"/>
              <a:t> </a:t>
            </a:r>
            <a:r>
              <a:rPr lang="en-US" altLang="zh-CN" sz="2800" dirty="0"/>
              <a:t>data</a:t>
            </a:r>
            <a:r>
              <a:rPr lang="zh-CN" altLang="en-US" sz="2800" dirty="0"/>
              <a:t> </a:t>
            </a:r>
            <a:r>
              <a:rPr lang="en-US" altLang="zh-CN" sz="2800" dirty="0"/>
              <a:t>completion at the receiver</a:t>
            </a:r>
          </a:p>
          <a:p>
            <a:pPr marL="228600" lvl="1">
              <a:spcBef>
                <a:spcPts val="1000"/>
              </a:spcBef>
            </a:pPr>
            <a:r>
              <a:rPr lang="en-US" altLang="zh-CN" sz="2800" dirty="0" err="1"/>
              <a:t>MinRTT</a:t>
            </a:r>
            <a:r>
              <a:rPr lang="en-US" altLang="zh-CN" sz="2800" dirty="0"/>
              <a:t> is the default scheduler for MPTCP by </a:t>
            </a:r>
            <a:r>
              <a:rPr lang="en-US" sz="2800" dirty="0"/>
              <a:t>selecting the path with available space in congestion window (</a:t>
            </a:r>
            <a:r>
              <a:rPr lang="en-US" sz="2800" dirty="0" err="1"/>
              <a:t>cwnd</a:t>
            </a:r>
            <a:r>
              <a:rPr lang="en-US" sz="2800" dirty="0"/>
              <a:t>) and the minimum RTT</a:t>
            </a:r>
            <a:r>
              <a:rPr lang="en-US" altLang="zh-CN" sz="2800" dirty="0"/>
              <a:t> </a:t>
            </a:r>
          </a:p>
        </p:txBody>
      </p:sp>
    </p:spTree>
    <p:extLst>
      <p:ext uri="{BB962C8B-B14F-4D97-AF65-F5344CB8AC3E}">
        <p14:creationId xmlns:p14="http://schemas.microsoft.com/office/powerpoint/2010/main" val="289613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170" y="2643976"/>
            <a:ext cx="4908883" cy="3007807"/>
          </a:xfrm>
          <a:prstGeom prst="rect">
            <a:avLst/>
          </a:prstGeom>
        </p:spPr>
      </p:pic>
      <p:sp>
        <p:nvSpPr>
          <p:cNvPr id="2" name="Title 1"/>
          <p:cNvSpPr>
            <a:spLocks noGrp="1"/>
          </p:cNvSpPr>
          <p:nvPr>
            <p:ph type="title"/>
          </p:nvPr>
        </p:nvSpPr>
        <p:spPr/>
        <p:txBody>
          <a:bodyPr/>
          <a:lstStyle/>
          <a:p>
            <a:r>
              <a:rPr lang="en-US" dirty="0"/>
              <a:t>Why Not the Default </a:t>
            </a:r>
            <a:r>
              <a:rPr lang="en-US" dirty="0" err="1"/>
              <a:t>MinRTT</a:t>
            </a:r>
            <a:r>
              <a:rPr lang="en-US" dirty="0"/>
              <a:t> Scheduler?</a:t>
            </a:r>
          </a:p>
        </p:txBody>
      </p:sp>
      <p:sp>
        <p:nvSpPr>
          <p:cNvPr id="3" name="Content Placeholder 2"/>
          <p:cNvSpPr>
            <a:spLocks noGrp="1"/>
          </p:cNvSpPr>
          <p:nvPr>
            <p:ph idx="1"/>
          </p:nvPr>
        </p:nvSpPr>
        <p:spPr>
          <a:xfrm>
            <a:off x="854239" y="1953962"/>
            <a:ext cx="10840455" cy="2788810"/>
          </a:xfrm>
        </p:spPr>
        <p:txBody>
          <a:bodyPr>
            <a:noAutofit/>
          </a:bodyPr>
          <a:lstStyle/>
          <a:p>
            <a:pPr marL="228600" lvl="1">
              <a:spcBef>
                <a:spcPts val="1000"/>
              </a:spcBef>
            </a:pPr>
            <a:r>
              <a:rPr lang="en-US" altLang="zh-CN" sz="2800" dirty="0" err="1"/>
              <a:t>MinRTT</a:t>
            </a:r>
            <a:r>
              <a:rPr lang="en-US" altLang="zh-CN" sz="2800" dirty="0"/>
              <a:t> fails</a:t>
            </a:r>
            <a:r>
              <a:rPr lang="zh-CN" altLang="en-US" sz="2800" dirty="0"/>
              <a:t> </a:t>
            </a:r>
            <a:r>
              <a:rPr lang="en-US" altLang="zh-CN" sz="2800" dirty="0"/>
              <a:t>to</a:t>
            </a:r>
            <a:r>
              <a:rPr lang="zh-CN" altLang="en-US" sz="2800" dirty="0"/>
              <a:t> </a:t>
            </a:r>
            <a:r>
              <a:rPr lang="en-US" altLang="zh-CN" sz="2800" dirty="0"/>
              <a:t>achieve</a:t>
            </a:r>
            <a:r>
              <a:rPr lang="zh-CN" altLang="en-US" sz="2800" dirty="0"/>
              <a:t> </a:t>
            </a:r>
            <a:r>
              <a:rPr lang="en-US" altLang="zh-CN" sz="2800" dirty="0"/>
              <a:t>simultaneous</a:t>
            </a:r>
            <a:r>
              <a:rPr lang="zh-CN" altLang="en-US" sz="2800" dirty="0"/>
              <a:t> </a:t>
            </a:r>
            <a:r>
              <a:rPr lang="en-US" altLang="zh-CN" sz="2800" dirty="0" err="1"/>
              <a:t>subflow</a:t>
            </a:r>
            <a:r>
              <a:rPr lang="en-US" altLang="zh-CN" sz="2800" dirty="0"/>
              <a:t> completion in </a:t>
            </a:r>
            <a:r>
              <a:rPr lang="en-US" altLang="zh-CN" sz="2800" dirty="0" err="1"/>
              <a:t>MPBond</a:t>
            </a:r>
            <a:endParaRPr lang="en-US" altLang="zh-CN" sz="2800" dirty="0"/>
          </a:p>
          <a:p>
            <a:pPr lvl="1"/>
            <a:r>
              <a:rPr lang="en-US" dirty="0"/>
              <a:t>Due to the lack of consideration of the pipe</a:t>
            </a: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How about modifying the </a:t>
            </a:r>
            <a:r>
              <a:rPr lang="en-US" dirty="0" err="1"/>
              <a:t>subflow</a:t>
            </a:r>
            <a:r>
              <a:rPr lang="en-US" dirty="0"/>
              <a:t> availability condition?</a:t>
            </a:r>
          </a:p>
          <a:p>
            <a:pPr lvl="1"/>
            <a:r>
              <a:rPr lang="en-US" dirty="0"/>
              <a:t>Would lose the capability of buffering</a:t>
            </a:r>
          </a:p>
        </p:txBody>
      </p:sp>
    </p:spTree>
    <p:extLst>
      <p:ext uri="{BB962C8B-B14F-4D97-AF65-F5344CB8AC3E}">
        <p14:creationId xmlns:p14="http://schemas.microsoft.com/office/powerpoint/2010/main" val="161262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Pipe-aware Multipath Scheduler (PAMS)</a:t>
            </a:r>
          </a:p>
        </p:txBody>
      </p:sp>
      <p:sp>
        <p:nvSpPr>
          <p:cNvPr id="3" name="Content Placeholder 2"/>
          <p:cNvSpPr>
            <a:spLocks noGrp="1"/>
          </p:cNvSpPr>
          <p:nvPr>
            <p:ph idx="1"/>
          </p:nvPr>
        </p:nvSpPr>
        <p:spPr>
          <a:xfrm>
            <a:off x="838199" y="1825625"/>
            <a:ext cx="11032067" cy="2137855"/>
          </a:xfrm>
        </p:spPr>
        <p:txBody>
          <a:bodyPr>
            <a:normAutofit/>
          </a:bodyPr>
          <a:lstStyle/>
          <a:p>
            <a:r>
              <a:rPr lang="en-US" altLang="zh-CN" dirty="0"/>
              <a:t>Challenge:</a:t>
            </a:r>
            <a:r>
              <a:rPr lang="zh-CN" altLang="en-US" dirty="0"/>
              <a:t> </a:t>
            </a:r>
            <a:r>
              <a:rPr lang="en-US" dirty="0"/>
              <a:t>enable buffering at the helper while</a:t>
            </a:r>
            <a:r>
              <a:rPr lang="zh-CN" altLang="en-US" dirty="0"/>
              <a:t> </a:t>
            </a:r>
            <a:r>
              <a:rPr lang="en-US" dirty="0"/>
              <a:t>achieving simultaneous </a:t>
            </a:r>
            <a:r>
              <a:rPr lang="en-US" dirty="0" err="1"/>
              <a:t>subflow</a:t>
            </a:r>
            <a:r>
              <a:rPr lang="en-US" dirty="0"/>
              <a:t> completion</a:t>
            </a:r>
            <a:endParaRPr lang="en-US" altLang="zh-CN" dirty="0"/>
          </a:p>
          <a:p>
            <a:r>
              <a:rPr lang="en-US" altLang="zh-CN" dirty="0"/>
              <a:t>Making</a:t>
            </a:r>
            <a:r>
              <a:rPr lang="zh-CN" altLang="en-US" dirty="0"/>
              <a:t> </a:t>
            </a:r>
            <a:r>
              <a:rPr lang="en-US" altLang="zh-CN" dirty="0"/>
              <a:t>packet</a:t>
            </a:r>
            <a:r>
              <a:rPr lang="zh-CN" altLang="en-US" dirty="0"/>
              <a:t> </a:t>
            </a:r>
            <a:r>
              <a:rPr lang="en-US" altLang="zh-CN" dirty="0"/>
              <a:t>arrival</a:t>
            </a:r>
            <a:r>
              <a:rPr lang="zh-CN" altLang="en-US" dirty="0"/>
              <a:t> </a:t>
            </a:r>
            <a:r>
              <a:rPr lang="en-US" altLang="zh-CN" dirty="0"/>
              <a:t>time</a:t>
            </a:r>
            <a:r>
              <a:rPr lang="zh-CN" altLang="en-US" dirty="0"/>
              <a:t> </a:t>
            </a:r>
            <a:r>
              <a:rPr lang="en-US" altLang="zh-CN" dirty="0"/>
              <a:t>estimation</a:t>
            </a:r>
            <a:r>
              <a:rPr lang="zh-CN" altLang="en-US" dirty="0"/>
              <a:t> </a:t>
            </a:r>
            <a:r>
              <a:rPr lang="en-US" altLang="zh-CN" dirty="0"/>
              <a:t>pipe-aware</a:t>
            </a:r>
          </a:p>
          <a:p>
            <a:pPr lvl="1"/>
            <a:r>
              <a:rPr lang="en-US" altLang="zh-CN" dirty="0"/>
              <a:t>Pipe-aware</a:t>
            </a:r>
            <a:r>
              <a:rPr lang="zh-CN" altLang="en-US" dirty="0"/>
              <a:t> </a:t>
            </a:r>
            <a:r>
              <a:rPr lang="en-US" altLang="zh-CN" dirty="0"/>
              <a:t>delay:</a:t>
            </a:r>
            <a:r>
              <a:rPr lang="zh-CN" altLang="en-US" dirty="0"/>
              <a:t> </a:t>
            </a:r>
            <a:r>
              <a:rPr lang="en-US" altLang="zh-CN" dirty="0"/>
              <a:t>The</a:t>
            </a:r>
            <a:r>
              <a:rPr lang="zh-CN" altLang="en-US" dirty="0"/>
              <a:t> </a:t>
            </a:r>
            <a:r>
              <a:rPr lang="en-US" altLang="zh-CN" dirty="0"/>
              <a:t>time</a:t>
            </a:r>
            <a:r>
              <a:rPr lang="zh-CN" altLang="en-US" dirty="0"/>
              <a:t> </a:t>
            </a:r>
            <a:r>
              <a:rPr lang="en-US" altLang="zh-CN" dirty="0"/>
              <a:t>it</a:t>
            </a:r>
            <a:r>
              <a:rPr lang="zh-CN" altLang="en-US" dirty="0"/>
              <a:t> </a:t>
            </a:r>
            <a:r>
              <a:rPr lang="en-US" altLang="zh-CN" dirty="0"/>
              <a:t>takes</a:t>
            </a:r>
            <a:r>
              <a:rPr lang="zh-CN" altLang="en-US" dirty="0"/>
              <a:t> </a:t>
            </a:r>
            <a:r>
              <a:rPr lang="en-US" altLang="zh-CN" dirty="0"/>
              <a:t>for</a:t>
            </a:r>
            <a:r>
              <a:rPr lang="zh-CN" altLang="en-US" dirty="0"/>
              <a:t> </a:t>
            </a:r>
            <a:r>
              <a:rPr lang="en-US" altLang="zh-CN" dirty="0"/>
              <a:t>a</a:t>
            </a:r>
            <a:r>
              <a:rPr lang="zh-CN" altLang="en-US" dirty="0"/>
              <a:t> </a:t>
            </a:r>
            <a:r>
              <a:rPr lang="en-US" altLang="zh-CN" dirty="0"/>
              <a:t>packet</a:t>
            </a:r>
            <a:r>
              <a:rPr lang="zh-CN" altLang="en-US" dirty="0"/>
              <a:t> </a:t>
            </a:r>
            <a:r>
              <a:rPr lang="en-US" altLang="zh-CN" dirty="0"/>
              <a:t>scheduled</a:t>
            </a:r>
            <a:r>
              <a:rPr lang="zh-CN" altLang="en-US" dirty="0"/>
              <a:t> </a:t>
            </a:r>
            <a:r>
              <a:rPr lang="en-US" altLang="zh-CN" dirty="0"/>
              <a:t>over</a:t>
            </a:r>
            <a:r>
              <a:rPr lang="zh-CN" altLang="en-US" dirty="0"/>
              <a:t> </a:t>
            </a:r>
            <a:r>
              <a:rPr lang="en-US" altLang="zh-CN" dirty="0"/>
              <a:t>a</a:t>
            </a:r>
            <a:r>
              <a:rPr lang="zh-CN" altLang="en-US" dirty="0"/>
              <a:t> </a:t>
            </a:r>
            <a:r>
              <a:rPr lang="en-US" altLang="zh-CN" dirty="0"/>
              <a:t>given</a:t>
            </a:r>
            <a:r>
              <a:rPr lang="zh-CN" altLang="en-US" dirty="0"/>
              <a:t> </a:t>
            </a:r>
            <a:r>
              <a:rPr lang="en-US" altLang="zh-CN" dirty="0" err="1"/>
              <a:t>subflow</a:t>
            </a:r>
            <a:r>
              <a:rPr lang="zh-CN" altLang="en-US" dirty="0"/>
              <a:t> </a:t>
            </a:r>
            <a:r>
              <a:rPr lang="en-US" altLang="zh-CN" dirty="0"/>
              <a:t>at</a:t>
            </a:r>
            <a:r>
              <a:rPr lang="zh-CN" altLang="en-US" dirty="0"/>
              <a:t> </a:t>
            </a:r>
            <a:r>
              <a:rPr lang="en-US" altLang="zh-CN" dirty="0"/>
              <a:t>a given time to arrive at the receiver</a:t>
            </a:r>
            <a:endParaRPr lang="en-US" altLang="zh-CN" baseline="-25000" dirty="0"/>
          </a:p>
          <a:p>
            <a:pPr lvl="1"/>
            <a:endParaRPr lang="en-US" altLang="zh-CN" dirty="0"/>
          </a:p>
          <a:p>
            <a:pPr lvl="1"/>
            <a:endParaRPr lang="en-US" altLang="zh-CN" dirty="0"/>
          </a:p>
          <a:p>
            <a:pPr lvl="1"/>
            <a:endParaRPr lang="en-US" altLang="zh-CN" dirty="0"/>
          </a:p>
        </p:txBody>
      </p:sp>
      <p:pic>
        <p:nvPicPr>
          <p:cNvPr id="4"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187" y="4310171"/>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4" descr="ndroid Wear Icon at Vectorified.com | Collection of Android Wea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9757" y="5295920"/>
            <a:ext cx="435433" cy="6524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rver cloud - Free interface icons"/>
          <p:cNvPicPr>
            <a:picLocks noChangeAspect="1" noChangeArrowheads="1"/>
          </p:cNvPicPr>
          <p:nvPr/>
        </p:nvPicPr>
        <p:blipFill rotWithShape="1">
          <a:blip r:embed="rId5">
            <a:extLst>
              <a:ext uri="{28A0092B-C50C-407E-A947-70E740481C1C}">
                <a14:useLocalDpi xmlns:a14="http://schemas.microsoft.com/office/drawing/2010/main" val="0"/>
              </a:ext>
            </a:extLst>
          </a:blip>
          <a:srcRect l="17440" r="18589"/>
          <a:stretch/>
        </p:blipFill>
        <p:spPr bwMode="auto">
          <a:xfrm>
            <a:off x="2951086" y="4220264"/>
            <a:ext cx="1052698" cy="8639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rot="1813629">
            <a:off x="3891908" y="5205350"/>
            <a:ext cx="1473785" cy="207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HS-Path</a:t>
            </a:r>
          </a:p>
        </p:txBody>
      </p:sp>
      <p:sp>
        <p:nvSpPr>
          <p:cNvPr id="8" name="Rectangle 7"/>
          <p:cNvSpPr/>
          <p:nvPr/>
        </p:nvSpPr>
        <p:spPr>
          <a:xfrm rot="20288176">
            <a:off x="5946449" y="5172612"/>
            <a:ext cx="1798142" cy="26710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a:t>
            </a:r>
          </a:p>
        </p:txBody>
      </p:sp>
      <p:sp>
        <p:nvSpPr>
          <p:cNvPr id="9" name="Rectangle 8"/>
          <p:cNvSpPr/>
          <p:nvPr/>
        </p:nvSpPr>
        <p:spPr>
          <a:xfrm>
            <a:off x="5380116" y="6057552"/>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98079" y="6057552"/>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805899" y="6057550"/>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Bracket 11"/>
          <p:cNvSpPr/>
          <p:nvPr/>
        </p:nvSpPr>
        <p:spPr>
          <a:xfrm rot="10800000">
            <a:off x="5131238" y="5978195"/>
            <a:ext cx="1006327"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4028047" y="4429411"/>
            <a:ext cx="3585544" cy="26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PS-Path</a:t>
            </a:r>
          </a:p>
        </p:txBody>
      </p:sp>
      <p:sp>
        <p:nvSpPr>
          <p:cNvPr id="19" name="Rectangle 18"/>
          <p:cNvSpPr/>
          <p:nvPr/>
        </p:nvSpPr>
        <p:spPr>
          <a:xfrm>
            <a:off x="3292649" y="5169768"/>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 Bracket 19"/>
          <p:cNvSpPr/>
          <p:nvPr/>
        </p:nvSpPr>
        <p:spPr>
          <a:xfrm rot="10800000">
            <a:off x="2978903" y="5084202"/>
            <a:ext cx="566464"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336B5114-C199-F54E-B4CB-2482718FFE05}"/>
                  </a:ext>
                </a:extLst>
              </p:cNvPr>
              <p:cNvSpPr/>
              <p:nvPr/>
            </p:nvSpPr>
            <p:spPr>
              <a:xfrm>
                <a:off x="2886293" y="5132881"/>
                <a:ext cx="4643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𝑠</m:t>
                          </m:r>
                        </m:sub>
                      </m:sSub>
                    </m:oMath>
                  </m:oMathPara>
                </a14:m>
                <a:endParaRPr lang="en-US" dirty="0"/>
              </a:p>
            </p:txBody>
          </p:sp>
        </mc:Choice>
        <mc:Fallback xmlns="">
          <p:sp>
            <p:nvSpPr>
              <p:cNvPr id="23" name="Rectangle 22">
                <a:extLst>
                  <a:ext uri="{FF2B5EF4-FFF2-40B4-BE49-F238E27FC236}">
                    <a16:creationId xmlns:a16="http://schemas.microsoft.com/office/drawing/2014/main" id="{336B5114-C199-F54E-B4CB-2482718FFE05}"/>
                  </a:ext>
                </a:extLst>
              </p:cNvPr>
              <p:cNvSpPr>
                <a:spLocks noRot="1" noChangeAspect="1" noMove="1" noResize="1" noEditPoints="1" noAdjustHandles="1" noChangeArrowheads="1" noChangeShapeType="1" noTextEdit="1"/>
              </p:cNvSpPr>
              <p:nvPr/>
            </p:nvSpPr>
            <p:spPr>
              <a:xfrm>
                <a:off x="2886293" y="5132881"/>
                <a:ext cx="4643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D0BA51B-D48B-DD40-A16A-E339DC5CB5CD}"/>
                  </a:ext>
                </a:extLst>
              </p:cNvPr>
              <p:cNvSpPr/>
              <p:nvPr/>
            </p:nvSpPr>
            <p:spPr>
              <a:xfrm>
                <a:off x="4981143" y="6014728"/>
                <a:ext cx="486992"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𝐵</m:t>
                          </m:r>
                        </m:e>
                        <m:sub>
                          <m:r>
                            <a:rPr lang="en-US" b="0" i="1" smtClean="0">
                              <a:latin typeface="Cambria Math" panose="02040503050406030204" pitchFamily="18" charset="0"/>
                            </a:rPr>
                            <m:t>𝑝</m:t>
                          </m:r>
                        </m:sub>
                      </m:sSub>
                    </m:oMath>
                  </m:oMathPara>
                </a14:m>
                <a:endParaRPr lang="en-US" dirty="0"/>
              </a:p>
            </p:txBody>
          </p:sp>
        </mc:Choice>
        <mc:Fallback xmlns="">
          <p:sp>
            <p:nvSpPr>
              <p:cNvPr id="24" name="Rectangle 23">
                <a:extLst>
                  <a:ext uri="{FF2B5EF4-FFF2-40B4-BE49-F238E27FC236}">
                    <a16:creationId xmlns:a16="http://schemas.microsoft.com/office/drawing/2014/main" id="{AD0BA51B-D48B-DD40-A16A-E339DC5CB5CD}"/>
                  </a:ext>
                </a:extLst>
              </p:cNvPr>
              <p:cNvSpPr>
                <a:spLocks noRot="1" noChangeAspect="1" noMove="1" noResize="1" noEditPoints="1" noAdjustHandles="1" noChangeArrowheads="1" noChangeShapeType="1" noTextEdit="1"/>
              </p:cNvSpPr>
              <p:nvPr/>
            </p:nvSpPr>
            <p:spPr>
              <a:xfrm>
                <a:off x="4981143" y="6014728"/>
                <a:ext cx="486992" cy="390748"/>
              </a:xfrm>
              <a:prstGeom prst="rect">
                <a:avLst/>
              </a:prstGeom>
              <a:blipFill>
                <a:blip r:embed="rId7"/>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65ABDD0-F6FE-5F40-BD5D-A12B163A818A}"/>
                  </a:ext>
                </a:extLst>
              </p:cNvPr>
              <p:cNvSpPr/>
              <p:nvPr/>
            </p:nvSpPr>
            <p:spPr>
              <a:xfrm rot="20295051">
                <a:off x="6333470" y="5380253"/>
                <a:ext cx="1449499"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charset="0"/>
                                </a:rPr>
                                <m:t>𝑇h</m:t>
                              </m:r>
                            </m:e>
                            <m:sub>
                              <m:r>
                                <a:rPr lang="en-US" i="1">
                                  <a:latin typeface="Cambria Math" charset="0"/>
                                </a:rPr>
                                <m:t>𝑝</m:t>
                              </m:r>
                            </m:sub>
                          </m:sSub>
                          <m:r>
                            <a:rPr lang="en-US" b="0" i="1" smtClean="0">
                              <a:latin typeface="Cambria Math" panose="02040503050406030204" pitchFamily="18" charset="0"/>
                            </a:rPr>
                            <m:t> , </m:t>
                          </m:r>
                          <m:r>
                            <a:rPr lang="en-US" altLang="zh-CN" i="1">
                              <a:latin typeface="Cambria Math" charset="0"/>
                            </a:rPr>
                            <m:t>𝑂𝑊𝐷</m:t>
                          </m:r>
                        </m:e>
                        <m:sub>
                          <m:r>
                            <a:rPr lang="en-US" altLang="zh-CN" i="1">
                              <a:latin typeface="Cambria Math" charset="0"/>
                            </a:rPr>
                            <m:t>𝑝</m:t>
                          </m:r>
                        </m:sub>
                      </m:sSub>
                    </m:oMath>
                  </m:oMathPara>
                </a14:m>
                <a:endParaRPr lang="en-US" dirty="0"/>
              </a:p>
            </p:txBody>
          </p:sp>
        </mc:Choice>
        <mc:Fallback xmlns="">
          <p:sp>
            <p:nvSpPr>
              <p:cNvPr id="25" name="Rectangle 24">
                <a:extLst>
                  <a:ext uri="{FF2B5EF4-FFF2-40B4-BE49-F238E27FC236}">
                    <a16:creationId xmlns:a16="http://schemas.microsoft.com/office/drawing/2014/main" id="{765ABDD0-F6FE-5F40-BD5D-A12B163A818A}"/>
                  </a:ext>
                </a:extLst>
              </p:cNvPr>
              <p:cNvSpPr>
                <a:spLocks noRot="1" noChangeAspect="1" noMove="1" noResize="1" noEditPoints="1" noAdjustHandles="1" noChangeArrowheads="1" noChangeShapeType="1" noTextEdit="1"/>
              </p:cNvSpPr>
              <p:nvPr/>
            </p:nvSpPr>
            <p:spPr>
              <a:xfrm rot="20295051">
                <a:off x="6333470" y="5380253"/>
                <a:ext cx="1449499" cy="390748"/>
              </a:xfrm>
              <a:prstGeom prst="rect">
                <a:avLst/>
              </a:prstGeom>
              <a:blipFill>
                <a:blip r:embed="rId8"/>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4AF0B08-601D-184B-8474-8DB708F96D78}"/>
                  </a:ext>
                </a:extLst>
              </p:cNvPr>
              <p:cNvSpPr/>
              <p:nvPr/>
            </p:nvSpPr>
            <p:spPr>
              <a:xfrm rot="1793117">
                <a:off x="3595007" y="5303785"/>
                <a:ext cx="16126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charset="0"/>
                                </a:rPr>
                                <m:t>𝑇h</m:t>
                              </m:r>
                            </m:e>
                            <m:sub>
                              <m:r>
                                <a:rPr lang="en-US" b="0" i="1" smtClean="0">
                                  <a:latin typeface="Cambria Math" panose="02040503050406030204" pitchFamily="18" charset="0"/>
                                </a:rPr>
                                <m:t>h𝑠</m:t>
                              </m:r>
                            </m:sub>
                          </m:sSub>
                          <m:r>
                            <a:rPr lang="en-US" b="0" i="1" smtClean="0">
                              <a:latin typeface="Cambria Math" panose="02040503050406030204" pitchFamily="18" charset="0"/>
                            </a:rPr>
                            <m:t> , </m:t>
                          </m:r>
                          <m:r>
                            <a:rPr lang="en-US" altLang="zh-CN" i="1">
                              <a:latin typeface="Cambria Math" charset="0"/>
                            </a:rPr>
                            <m:t>𝑂𝑊𝐷</m:t>
                          </m:r>
                        </m:e>
                        <m:sub>
                          <m:r>
                            <a:rPr lang="en-US" altLang="zh-CN" b="0" i="1" smtClean="0">
                              <a:latin typeface="Cambria Math" panose="02040503050406030204" pitchFamily="18" charset="0"/>
                            </a:rPr>
                            <m:t>h𝑠</m:t>
                          </m:r>
                        </m:sub>
                      </m:sSub>
                    </m:oMath>
                  </m:oMathPara>
                </a14:m>
                <a:endParaRPr lang="en-US" dirty="0"/>
              </a:p>
            </p:txBody>
          </p:sp>
        </mc:Choice>
        <mc:Fallback xmlns="">
          <p:sp>
            <p:nvSpPr>
              <p:cNvPr id="26" name="Rectangle 25">
                <a:extLst>
                  <a:ext uri="{FF2B5EF4-FFF2-40B4-BE49-F238E27FC236}">
                    <a16:creationId xmlns:a16="http://schemas.microsoft.com/office/drawing/2014/main" id="{E4AF0B08-601D-184B-8474-8DB708F96D78}"/>
                  </a:ext>
                </a:extLst>
              </p:cNvPr>
              <p:cNvSpPr>
                <a:spLocks noRot="1" noChangeAspect="1" noMove="1" noResize="1" noEditPoints="1" noAdjustHandles="1" noChangeArrowheads="1" noChangeShapeType="1" noTextEdit="1"/>
              </p:cNvSpPr>
              <p:nvPr/>
            </p:nvSpPr>
            <p:spPr>
              <a:xfrm rot="1793117">
                <a:off x="3595007" y="5303785"/>
                <a:ext cx="1612621" cy="369332"/>
              </a:xfrm>
              <a:prstGeom prst="rect">
                <a:avLst/>
              </a:prstGeom>
              <a:blipFill>
                <a:blip r:embed="rId9"/>
                <a:stretch>
                  <a:fillRect l="-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574BD70-7E62-E443-84B3-07A80642FB79}"/>
                  </a:ext>
                </a:extLst>
              </p:cNvPr>
              <p:cNvSpPr/>
              <p:nvPr/>
            </p:nvSpPr>
            <p:spPr>
              <a:xfrm>
                <a:off x="4926263" y="4004580"/>
                <a:ext cx="1615827"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charset="0"/>
                                </a:rPr>
                                <m:t>𝑇h</m:t>
                              </m:r>
                            </m:e>
                            <m:sub>
                              <m:r>
                                <a:rPr lang="en-US" i="1">
                                  <a:latin typeface="Cambria Math" charset="0"/>
                                </a:rPr>
                                <m:t>𝑝</m:t>
                              </m:r>
                              <m:r>
                                <a:rPr lang="en-US" b="0" i="1" smtClean="0">
                                  <a:latin typeface="Cambria Math" panose="02040503050406030204" pitchFamily="18" charset="0"/>
                                </a:rPr>
                                <m:t>𝑠</m:t>
                              </m:r>
                            </m:sub>
                          </m:sSub>
                          <m:r>
                            <a:rPr lang="en-US" b="0" i="1" smtClean="0">
                              <a:latin typeface="Cambria Math" panose="02040503050406030204" pitchFamily="18" charset="0"/>
                            </a:rPr>
                            <m:t> , </m:t>
                          </m:r>
                          <m:r>
                            <a:rPr lang="en-US" altLang="zh-CN" i="1">
                              <a:latin typeface="Cambria Math" charset="0"/>
                            </a:rPr>
                            <m:t>𝑂𝑊𝐷</m:t>
                          </m:r>
                        </m:e>
                        <m:sub>
                          <m:r>
                            <a:rPr lang="en-US" altLang="zh-CN" i="1">
                              <a:latin typeface="Cambria Math" charset="0"/>
                            </a:rPr>
                            <m:t>𝑝</m:t>
                          </m:r>
                          <m:r>
                            <a:rPr lang="en-US" altLang="zh-CN" b="0" i="1" smtClean="0">
                              <a:latin typeface="Cambria Math" panose="02040503050406030204" pitchFamily="18" charset="0"/>
                            </a:rPr>
                            <m:t>𝑠</m:t>
                          </m:r>
                        </m:sub>
                      </m:sSub>
                    </m:oMath>
                  </m:oMathPara>
                </a14:m>
                <a:endParaRPr lang="en-US" dirty="0"/>
              </a:p>
            </p:txBody>
          </p:sp>
        </mc:Choice>
        <mc:Fallback xmlns="">
          <p:sp>
            <p:nvSpPr>
              <p:cNvPr id="27" name="Rectangle 26">
                <a:extLst>
                  <a:ext uri="{FF2B5EF4-FFF2-40B4-BE49-F238E27FC236}">
                    <a16:creationId xmlns:a16="http://schemas.microsoft.com/office/drawing/2014/main" id="{C574BD70-7E62-E443-84B3-07A80642FB79}"/>
                  </a:ext>
                </a:extLst>
              </p:cNvPr>
              <p:cNvSpPr>
                <a:spLocks noRot="1" noChangeAspect="1" noMove="1" noResize="1" noEditPoints="1" noAdjustHandles="1" noChangeArrowheads="1" noChangeShapeType="1" noTextEdit="1"/>
              </p:cNvSpPr>
              <p:nvPr/>
            </p:nvSpPr>
            <p:spPr>
              <a:xfrm>
                <a:off x="4926263" y="4004580"/>
                <a:ext cx="1615827" cy="390748"/>
              </a:xfrm>
              <a:prstGeom prst="rect">
                <a:avLst/>
              </a:prstGeom>
              <a:blipFill>
                <a:blip r:embed="rId10"/>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31777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9" grpId="0" animBg="1"/>
      <p:bldP spid="10" grpId="0" animBg="1"/>
      <p:bldP spid="11" grpId="0" animBg="1"/>
      <p:bldP spid="12" grpId="0" animBg="1"/>
      <p:bldP spid="18" grpId="0" animBg="1"/>
      <p:bldP spid="19" grpId="0" animBg="1"/>
      <p:bldP spid="20" grpId="0" animBg="1"/>
      <p:bldP spid="23" grpId="0"/>
      <p:bldP spid="24" grpId="0"/>
      <p:bldP spid="25"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Deriving the Pipe-aware Delay (PAD)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519" y="5162989"/>
            <a:ext cx="5797248" cy="1476113"/>
          </a:xfrm>
          <a:prstGeom prst="rect">
            <a:avLst/>
          </a:prstGeom>
        </p:spPr>
      </p:pic>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8199" y="1828802"/>
                <a:ext cx="11082867" cy="1330341"/>
              </a:xfrm>
            </p:spPr>
            <p:txBody>
              <a:bodyPr>
                <a:normAutofit/>
              </a:bodyPr>
              <a:lstStyle/>
              <a:p>
                <a:pPr marL="285750" lvl="1" indent="-285750">
                  <a:lnSpc>
                    <a:spcPct val="50000"/>
                  </a:lnSpc>
                  <a:spcBef>
                    <a:spcPts val="1000"/>
                  </a:spcBef>
                  <a:buFont typeface="Arial" charset="0"/>
                  <a:buChar char="•"/>
                </a:pPr>
                <a:r>
                  <a:rPr lang="en-US" altLang="zh-CN" sz="2800" dirty="0"/>
                  <a:t>PAD of the direct </a:t>
                </a:r>
                <a:r>
                  <a:rPr lang="en-US" altLang="zh-CN" sz="2800" dirty="0" err="1"/>
                  <a:t>subflow</a:t>
                </a:r>
                <a:r>
                  <a:rPr lang="en-US" altLang="zh-CN" sz="2800" dirty="0"/>
                  <a:t> (</a:t>
                </a:r>
                <a14:m>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𝑃𝐴𝐷</m:t>
                        </m:r>
                      </m:e>
                      <m:sub>
                        <m:r>
                          <a:rPr lang="en-US" sz="2800" b="0" i="1" smtClean="0">
                            <a:latin typeface="Cambria Math" panose="02040503050406030204" pitchFamily="18" charset="0"/>
                          </a:rPr>
                          <m:t>1</m:t>
                        </m:r>
                      </m:sub>
                      <m:sup>
                        <m:r>
                          <a:rPr lang="en-US" sz="2800" i="1">
                            <a:latin typeface="Cambria Math" panose="02040503050406030204" pitchFamily="18" charset="0"/>
                          </a:rPr>
                          <m:t> </m:t>
                        </m:r>
                      </m:sup>
                    </m:sSubSup>
                  </m:oMath>
                </a14:m>
                <a:r>
                  <a:rPr lang="en-US" sz="2800" dirty="0"/>
                  <a:t>)</a:t>
                </a:r>
                <a:r>
                  <a:rPr lang="en-US" altLang="zh-CN" sz="2800" dirty="0"/>
                  <a:t> :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charset="0"/>
                          </a:rPr>
                          <m:t>𝑂𝑊𝐷</m:t>
                        </m:r>
                      </m:e>
                      <m:sub>
                        <m:r>
                          <a:rPr lang="en-US" altLang="zh-CN" sz="2800" b="0" i="1" smtClean="0">
                            <a:latin typeface="Cambria Math" charset="0"/>
                          </a:rPr>
                          <m:t>𝑝𝑠</m:t>
                        </m:r>
                      </m:sub>
                    </m:sSub>
                    <m:r>
                      <a:rPr lang="en-US" altLang="zh-CN" sz="2800" b="0" i="1" smtClean="0">
                        <a:latin typeface="Cambria Math" charset="0"/>
                      </a:rPr>
                      <m:t>+</m:t>
                    </m:r>
                    <m:f>
                      <m:fPr>
                        <m:ctrlPr>
                          <a:rPr lang="mr-IN"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charset="0"/>
                              </a:rPr>
                              <m:t>𝐵</m:t>
                            </m:r>
                          </m:e>
                          <m:sub>
                            <m:r>
                              <a:rPr lang="en-US" altLang="zh-CN" sz="2800" b="0" i="1" smtClean="0">
                                <a:latin typeface="Cambria Math" charset="0"/>
                              </a:rPr>
                              <m:t>𝑠</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charset="0"/>
                              </a:rPr>
                              <m:t>𝑇h</m:t>
                            </m:r>
                          </m:e>
                          <m:sub>
                            <m:r>
                              <a:rPr lang="en-US" altLang="zh-CN" sz="2800" b="0" i="1" smtClean="0">
                                <a:latin typeface="Cambria Math" charset="0"/>
                              </a:rPr>
                              <m:t>𝑝𝑠</m:t>
                            </m:r>
                          </m:sub>
                        </m:sSub>
                      </m:den>
                    </m:f>
                  </m:oMath>
                </a14:m>
                <a:endParaRPr lang="en-US" altLang="zh-CN" sz="2800" dirty="0"/>
              </a:p>
              <a:p>
                <a:pPr marL="285750" lvl="1" indent="-285750">
                  <a:lnSpc>
                    <a:spcPct val="50000"/>
                  </a:lnSpc>
                  <a:spcBef>
                    <a:spcPts val="1000"/>
                  </a:spcBef>
                  <a:buFont typeface="Arial" charset="0"/>
                  <a:buChar char="•"/>
                </a:pPr>
                <a:r>
                  <a:rPr lang="en-US" sz="2800" dirty="0"/>
                  <a:t>For an indirect </a:t>
                </a:r>
                <a:r>
                  <a:rPr lang="en-US" sz="2800" dirty="0" err="1"/>
                  <a:t>subflow</a:t>
                </a:r>
                <a:r>
                  <a:rPr lang="en-US" sz="2800" dirty="0"/>
                  <a:t> </a:t>
                </a:r>
                <a14:m>
                  <m:oMath xmlns:m="http://schemas.openxmlformats.org/officeDocument/2006/math">
                    <m:sSubSup>
                      <m:sSubSupPr>
                        <m:ctrlPr>
                          <a:rPr lang="en-US" sz="2800" i="1">
                            <a:latin typeface="Cambria Math" panose="02040503050406030204" pitchFamily="18" charset="0"/>
                          </a:rPr>
                        </m:ctrlPr>
                      </m:sSubSupPr>
                      <m:e>
                        <m:r>
                          <m:rPr>
                            <m:nor/>
                          </m:rPr>
                          <a:rPr lang="en-US" sz="2800" dirty="0"/>
                          <m:t>(</m:t>
                        </m:r>
                        <m:r>
                          <a:rPr lang="en-US" sz="2800" b="0" i="1" smtClean="0">
                            <a:latin typeface="Cambria Math" panose="02040503050406030204" pitchFamily="18" charset="0"/>
                          </a:rPr>
                          <m:t>𝑃𝐴𝐷</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 </m:t>
                        </m:r>
                      </m:sup>
                    </m:sSubSup>
                    <m:r>
                      <a:rPr lang="en-US" sz="2800" b="0" i="1" smtClean="0">
                        <a:latin typeface="Cambria Math" panose="02040503050406030204" pitchFamily="18" charset="0"/>
                      </a:rPr>
                      <m:t> , </m:t>
                    </m:r>
                    <m:r>
                      <a:rPr lang="en-US" sz="2800" b="0" i="1" smtClean="0">
                        <a:latin typeface="Cambria Math" panose="02040503050406030204" pitchFamily="18" charset="0"/>
                      </a:rPr>
                      <m:t>𝑖</m:t>
                    </m:r>
                    <m:r>
                      <a:rPr lang="en-US" sz="2800" b="0" i="1" smtClean="0">
                        <a:latin typeface="Cambria Math" panose="02040503050406030204" pitchFamily="18" charset="0"/>
                      </a:rPr>
                      <m:t>&gt;1</m:t>
                    </m:r>
                    <m:r>
                      <m:rPr>
                        <m:nor/>
                      </m:rPr>
                      <a:rPr lang="en-US" sz="2800" dirty="0"/>
                      <m:t>)</m:t>
                    </m:r>
                  </m:oMath>
                </a14:m>
                <a:endParaRPr lang="en-US" sz="2800"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8199" y="1828802"/>
                <a:ext cx="11082867" cy="1330341"/>
              </a:xfrm>
              <a:blipFill>
                <a:blip r:embed="rId4"/>
                <a:stretch>
                  <a:fillRect l="-915" t="-1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214867" y="5671676"/>
                <a:ext cx="14656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𝑃𝐴𝐷</m:t>
                          </m:r>
                        </m:e>
                        <m:sub>
                          <m:r>
                            <a:rPr lang="en-US" sz="2400" b="0" i="1" smtClean="0">
                              <a:latin typeface="Cambria Math" charset="0"/>
                            </a:rPr>
                            <m:t>𝑖</m:t>
                          </m:r>
                        </m:sub>
                      </m:sSub>
                      <m:r>
                        <a:rPr lang="en-US" sz="2400" b="0" i="1" smtClean="0">
                          <a:latin typeface="Cambria Math" charset="0"/>
                        </a:rPr>
                        <m:t>  = </m:t>
                      </m:r>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1214867" y="5671676"/>
                <a:ext cx="1465690" cy="369332"/>
              </a:xfrm>
              <a:prstGeom prst="rect">
                <a:avLst/>
              </a:prstGeom>
              <a:blipFill>
                <a:blip r:embed="rId5"/>
                <a:stretch>
                  <a:fillRect t="-6667" r="-870" b="-36667"/>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30C09B30-7161-9049-8607-D8F91697B4DC}"/>
              </a:ext>
            </a:extLst>
          </p:cNvPr>
          <p:cNvSpPr/>
          <p:nvPr/>
        </p:nvSpPr>
        <p:spPr>
          <a:xfrm>
            <a:off x="1293236" y="2768260"/>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Bracket 8">
            <a:extLst>
              <a:ext uri="{FF2B5EF4-FFF2-40B4-BE49-F238E27FC236}">
                <a16:creationId xmlns:a16="http://schemas.microsoft.com/office/drawing/2014/main" id="{1436CC64-B49D-1241-8D0B-967D506D8D22}"/>
              </a:ext>
            </a:extLst>
          </p:cNvPr>
          <p:cNvSpPr/>
          <p:nvPr/>
        </p:nvSpPr>
        <p:spPr>
          <a:xfrm rot="10800000">
            <a:off x="1081467" y="2679802"/>
            <a:ext cx="566464"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CD14D59-4D19-DD4D-A4C1-D6C9397A548A}"/>
                  </a:ext>
                </a:extLst>
              </p:cNvPr>
              <p:cNvSpPr/>
              <p:nvPr/>
            </p:nvSpPr>
            <p:spPr>
              <a:xfrm>
                <a:off x="4081117" y="3197608"/>
                <a:ext cx="2888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charset="0"/>
                        </a:rPr>
                        <m:t> </m:t>
                      </m:r>
                    </m:oMath>
                  </m:oMathPara>
                </a14:m>
                <a:endParaRPr lang="en-US" dirty="0"/>
              </a:p>
            </p:txBody>
          </p:sp>
        </mc:Choice>
        <mc:Fallback xmlns="">
          <p:sp>
            <p:nvSpPr>
              <p:cNvPr id="5" name="Rectangle 4">
                <a:extLst>
                  <a:ext uri="{FF2B5EF4-FFF2-40B4-BE49-F238E27FC236}">
                    <a16:creationId xmlns:a16="http://schemas.microsoft.com/office/drawing/2014/main" id="{1CD14D59-4D19-DD4D-A4C1-D6C9397A548A}"/>
                  </a:ext>
                </a:extLst>
              </p:cNvPr>
              <p:cNvSpPr>
                <a:spLocks noRot="1" noChangeAspect="1" noMove="1" noResize="1" noEditPoints="1" noAdjustHandles="1" noChangeArrowheads="1" noChangeShapeType="1" noTextEdit="1"/>
              </p:cNvSpPr>
              <p:nvPr/>
            </p:nvSpPr>
            <p:spPr>
              <a:xfrm>
                <a:off x="4081117" y="3197608"/>
                <a:ext cx="288862" cy="369332"/>
              </a:xfrm>
              <a:prstGeom prst="rect">
                <a:avLst/>
              </a:prstGeom>
              <a:blipFill>
                <a:blip r:embed="rId6"/>
                <a:stretch>
                  <a:fillRect b="-1379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D8BF97C-B647-F340-BC77-F6EA0939FD4C}"/>
              </a:ext>
            </a:extLst>
          </p:cNvPr>
          <p:cNvSpPr/>
          <p:nvPr/>
        </p:nvSpPr>
        <p:spPr>
          <a:xfrm>
            <a:off x="3343494" y="2787863"/>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BDC1D9-20BD-2B46-85A5-46158EB467BA}"/>
              </a:ext>
            </a:extLst>
          </p:cNvPr>
          <p:cNvSpPr/>
          <p:nvPr/>
        </p:nvSpPr>
        <p:spPr>
          <a:xfrm>
            <a:off x="3561457" y="2787863"/>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1D983D-247F-3748-B400-2A8C4E71416E}"/>
              </a:ext>
            </a:extLst>
          </p:cNvPr>
          <p:cNvSpPr/>
          <p:nvPr/>
        </p:nvSpPr>
        <p:spPr>
          <a:xfrm>
            <a:off x="3769277" y="2787861"/>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ket 12">
            <a:extLst>
              <a:ext uri="{FF2B5EF4-FFF2-40B4-BE49-F238E27FC236}">
                <a16:creationId xmlns:a16="http://schemas.microsoft.com/office/drawing/2014/main" id="{1E92D343-16E8-9B41-A369-F506DA9E486B}"/>
              </a:ext>
            </a:extLst>
          </p:cNvPr>
          <p:cNvSpPr/>
          <p:nvPr/>
        </p:nvSpPr>
        <p:spPr>
          <a:xfrm rot="10800000">
            <a:off x="2981103" y="2695520"/>
            <a:ext cx="1006327"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A6C09D5-C805-B347-A884-9612DA11FBF8}"/>
                  </a:ext>
                </a:extLst>
              </p:cNvPr>
              <p:cNvSpPr/>
              <p:nvPr/>
            </p:nvSpPr>
            <p:spPr>
              <a:xfrm>
                <a:off x="5907523" y="3705569"/>
                <a:ext cx="3432154" cy="390748"/>
              </a:xfrm>
              <a:prstGeom prst="rect">
                <a:avLst/>
              </a:prstGeom>
            </p:spPr>
            <p:txBody>
              <a:bodyPr wrap="square">
                <a:spAutoFit/>
              </a:bodyPr>
              <a:lstStyle/>
              <a:p>
                <a14:m>
                  <m:oMath xmlns:m="http://schemas.openxmlformats.org/officeDocument/2006/math">
                    <m:sSubSup>
                      <m:sSubSupPr>
                        <m:ctrlPr>
                          <a:rPr lang="en-US" i="1" smtClean="0">
                            <a:latin typeface="Cambria Math" panose="02040503050406030204" pitchFamily="18" charset="0"/>
                          </a:rPr>
                        </m:ctrlPr>
                      </m:sSubSupPr>
                      <m:e>
                        <m:r>
                          <a:rPr lang="en-US" i="1">
                            <a:latin typeface="Cambria Math" charset="0"/>
                          </a:rPr>
                          <m:t>𝐵</m:t>
                        </m:r>
                      </m:e>
                      <m:sub>
                        <m:r>
                          <a:rPr lang="en-US" i="1">
                            <a:latin typeface="Cambria Math" charset="0"/>
                          </a:rPr>
                          <m:t>𝑝</m:t>
                        </m:r>
                      </m:sub>
                      <m:sup>
                        <m:r>
                          <a:rPr lang="en-US" i="1">
                            <a:latin typeface="Cambria Math" panose="02040503050406030204" pitchFamily="18" charset="0"/>
                          </a:rPr>
                          <m:t>′</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𝑝</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𝑠</m:t>
                        </m:r>
                      </m:sub>
                    </m:sSub>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charset="0"/>
                          </a:rPr>
                          <m:t>𝑇h</m:t>
                        </m:r>
                      </m:e>
                      <m:sub>
                        <m:r>
                          <a:rPr lang="en-US" i="1">
                            <a:latin typeface="Cambria Math" charset="0"/>
                          </a:rPr>
                          <m:t>𝑝</m:t>
                        </m:r>
                      </m:sub>
                    </m:sSub>
                    <m:r>
                      <a:rPr lang="en-US" i="1">
                        <a:latin typeface="Cambria Math" charset="0"/>
                      </a:rPr>
                      <m:t>𝑇</m:t>
                    </m:r>
                  </m:oMath>
                </a14:m>
                <a:endParaRPr lang="en-US" dirty="0"/>
              </a:p>
            </p:txBody>
          </p:sp>
        </mc:Choice>
        <mc:Fallback xmlns="">
          <p:sp>
            <p:nvSpPr>
              <p:cNvPr id="15" name="Rectangle 14">
                <a:extLst>
                  <a:ext uri="{FF2B5EF4-FFF2-40B4-BE49-F238E27FC236}">
                    <a16:creationId xmlns:a16="http://schemas.microsoft.com/office/drawing/2014/main" id="{EA6C09D5-C805-B347-A884-9612DA11FBF8}"/>
                  </a:ext>
                </a:extLst>
              </p:cNvPr>
              <p:cNvSpPr>
                <a:spLocks noRot="1" noChangeAspect="1" noMove="1" noResize="1" noEditPoints="1" noAdjustHandles="1" noChangeArrowheads="1" noChangeShapeType="1" noTextEdit="1"/>
              </p:cNvSpPr>
              <p:nvPr/>
            </p:nvSpPr>
            <p:spPr>
              <a:xfrm>
                <a:off x="5907523" y="3705569"/>
                <a:ext cx="3432154" cy="390748"/>
              </a:xfrm>
              <a:prstGeom prst="rect">
                <a:avLst/>
              </a:prstGeom>
              <a:blipFill>
                <a:blip r:embed="rId7"/>
                <a:stretch>
                  <a:fillRect b="-6250"/>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1A998D88-CDEA-BE4C-BDE3-4234F68C1998}"/>
              </a:ext>
            </a:extLst>
          </p:cNvPr>
          <p:cNvSpPr/>
          <p:nvPr/>
        </p:nvSpPr>
        <p:spPr>
          <a:xfrm rot="10800000">
            <a:off x="3109855" y="4029526"/>
            <a:ext cx="824521"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5B95DB7A-1B54-9F4C-8289-E90AB2D07F06}"/>
              </a:ext>
            </a:extLst>
          </p:cNvPr>
          <p:cNvSpPr/>
          <p:nvPr/>
        </p:nvSpPr>
        <p:spPr>
          <a:xfrm>
            <a:off x="5501538" y="3724357"/>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403B847-7B50-D745-9314-6E26CC787D1E}"/>
              </a:ext>
            </a:extLst>
          </p:cNvPr>
          <p:cNvSpPr/>
          <p:nvPr/>
        </p:nvSpPr>
        <p:spPr>
          <a:xfrm>
            <a:off x="5767075" y="3728971"/>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Bracket 21">
            <a:extLst>
              <a:ext uri="{FF2B5EF4-FFF2-40B4-BE49-F238E27FC236}">
                <a16:creationId xmlns:a16="http://schemas.microsoft.com/office/drawing/2014/main" id="{E85B3990-94F1-C34C-B9C8-3B17338493DE}"/>
              </a:ext>
            </a:extLst>
          </p:cNvPr>
          <p:cNvSpPr/>
          <p:nvPr/>
        </p:nvSpPr>
        <p:spPr>
          <a:xfrm rot="10800000">
            <a:off x="5238478" y="3649754"/>
            <a:ext cx="1006327"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B8E282C7-E44C-5144-BE0C-6E8B660609F8}"/>
              </a:ext>
            </a:extLst>
          </p:cNvPr>
          <p:cNvSpPr/>
          <p:nvPr/>
        </p:nvSpPr>
        <p:spPr>
          <a:xfrm rot="10800000">
            <a:off x="5308444" y="4449303"/>
            <a:ext cx="1006327"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D7E0577-089F-7745-86B9-A1A7969CDCEA}"/>
                  </a:ext>
                </a:extLst>
              </p:cNvPr>
              <p:cNvSpPr/>
              <p:nvPr/>
            </p:nvSpPr>
            <p:spPr>
              <a:xfrm>
                <a:off x="5832906" y="3392621"/>
                <a:ext cx="2715961" cy="390748"/>
              </a:xfrm>
              <a:prstGeom prst="rect">
                <a:avLst/>
              </a:prstGeom>
            </p:spPr>
            <p:txBody>
              <a:bodyPr wrap="square">
                <a:spAutoFit/>
              </a:bodyPr>
              <a:lstStyle/>
              <a:p>
                <a:pPr marL="457200" lvl="2">
                  <a:spcBef>
                    <a:spcPts val="1000"/>
                  </a:spcBef>
                </a:pPr>
                <a:r>
                  <a:rPr lang="en-US" dirty="0"/>
                  <a:t>(</a:t>
                </a:r>
                <a14:m>
                  <m:oMath xmlns:m="http://schemas.openxmlformats.org/officeDocument/2006/math">
                    <m:sSub>
                      <m:sSubPr>
                        <m:ctrlPr>
                          <a:rPr lang="en-US" i="1" smtClean="0">
                            <a:latin typeface="Cambria Math" panose="02040503050406030204" pitchFamily="18" charset="0"/>
                          </a:rPr>
                        </m:ctrlPr>
                      </m:sSubPr>
                      <m:e>
                        <m:r>
                          <m:rPr>
                            <m:nor/>
                          </m:rPr>
                          <a:rPr lang="en-US" dirty="0"/>
                          <m:t>if</m:t>
                        </m:r>
                        <m:r>
                          <a:rPr lang="en-US" b="0" i="1" dirty="0" smtClean="0">
                            <a:latin typeface="Cambria Math" panose="02040503050406030204" pitchFamily="18" charset="0"/>
                          </a:rPr>
                          <m:t> </m:t>
                        </m:r>
                        <m:r>
                          <a:rPr lang="en-US" i="1">
                            <a:latin typeface="Cambria Math" charset="0"/>
                          </a:rPr>
                          <m:t>𝐵</m:t>
                        </m:r>
                      </m:e>
                      <m:sub>
                        <m:r>
                          <a:rPr lang="en-US" i="1">
                            <a:latin typeface="Cambria Math" charset="0"/>
                          </a:rPr>
                          <m:t>𝑝</m:t>
                        </m:r>
                      </m:sub>
                    </m:sSub>
                    <m:r>
                      <a:rPr lang="en-US" i="1">
                        <a:latin typeface="Cambria Math" charset="0"/>
                      </a:rPr>
                      <m:t>+</m:t>
                    </m:r>
                    <m:r>
                      <a:rPr lang="en-US" i="1" smtClean="0">
                        <a:latin typeface="Cambria Math" charset="0"/>
                      </a:rPr>
                      <m:t> </m:t>
                    </m:r>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𝑠</m:t>
                        </m:r>
                      </m:sub>
                    </m:sSub>
                    <m:r>
                      <a:rPr lang="en-US" i="1">
                        <a:latin typeface="Cambria Math" charset="0"/>
                      </a:rPr>
                      <m:t>&gt; </m:t>
                    </m:r>
                    <m:sSub>
                      <m:sSubPr>
                        <m:ctrlPr>
                          <a:rPr lang="en-US" i="1">
                            <a:latin typeface="Cambria Math" panose="02040503050406030204" pitchFamily="18" charset="0"/>
                          </a:rPr>
                        </m:ctrlPr>
                      </m:sSubPr>
                      <m:e>
                        <m:r>
                          <a:rPr lang="en-US" i="1">
                            <a:latin typeface="Cambria Math" charset="0"/>
                          </a:rPr>
                          <m:t>𝑇h</m:t>
                        </m:r>
                      </m:e>
                      <m:sub>
                        <m:r>
                          <a:rPr lang="en-US" i="1">
                            <a:latin typeface="Cambria Math" charset="0"/>
                          </a:rPr>
                          <m:t>𝑝</m:t>
                        </m:r>
                      </m:sub>
                    </m:sSub>
                    <m:r>
                      <a:rPr lang="en-US" i="1">
                        <a:latin typeface="Cambria Math" charset="0"/>
                      </a:rPr>
                      <m:t>𝑇</m:t>
                    </m:r>
                  </m:oMath>
                </a14:m>
                <a:r>
                  <a:rPr lang="en-US" dirty="0"/>
                  <a:t>)</a:t>
                </a:r>
              </a:p>
            </p:txBody>
          </p:sp>
        </mc:Choice>
        <mc:Fallback xmlns="">
          <p:sp>
            <p:nvSpPr>
              <p:cNvPr id="28" name="Rectangle 27">
                <a:extLst>
                  <a:ext uri="{FF2B5EF4-FFF2-40B4-BE49-F238E27FC236}">
                    <a16:creationId xmlns:a16="http://schemas.microsoft.com/office/drawing/2014/main" id="{5D7E0577-089F-7745-86B9-A1A7969CDCEA}"/>
                  </a:ext>
                </a:extLst>
              </p:cNvPr>
              <p:cNvSpPr>
                <a:spLocks noRot="1" noChangeAspect="1" noMove="1" noResize="1" noEditPoints="1" noAdjustHandles="1" noChangeArrowheads="1" noChangeShapeType="1" noTextEdit="1"/>
              </p:cNvSpPr>
              <p:nvPr/>
            </p:nvSpPr>
            <p:spPr>
              <a:xfrm>
                <a:off x="5832906" y="3392621"/>
                <a:ext cx="2715961" cy="390748"/>
              </a:xfrm>
              <a:prstGeom prst="rect">
                <a:avLst/>
              </a:prstGeom>
              <a:blipFill>
                <a:blip r:embed="rId8"/>
                <a:stretch>
                  <a:fillRect t="-6250"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B2544D53-9862-6342-BFAD-7A2402B7F854}"/>
                  </a:ext>
                </a:extLst>
              </p:cNvPr>
              <p:cNvSpPr/>
              <p:nvPr/>
            </p:nvSpPr>
            <p:spPr>
              <a:xfrm>
                <a:off x="8548867" y="3854262"/>
                <a:ext cx="2887793" cy="1033040"/>
              </a:xfrm>
              <a:prstGeom prst="rect">
                <a:avLst/>
              </a:prstGeom>
            </p:spPr>
            <p:txBody>
              <a:bodyPr wrap="square">
                <a:spAutoFit/>
              </a:bodyPr>
              <a:lstStyle/>
              <a:p>
                <a:pPr marL="457200" lvl="2">
                  <a:spcBef>
                    <a:spcPts val="1000"/>
                  </a:spcBef>
                </a:pPr>
                <a14:m>
                  <m:oMath xmlns:m="http://schemas.openxmlformats.org/officeDocument/2006/math">
                    <m:sSub>
                      <m:sSubPr>
                        <m:ctrlPr>
                          <a:rPr lang="en-US" sz="2200" i="1" smtClean="0">
                            <a:solidFill>
                              <a:schemeClr val="accent1"/>
                            </a:solidFill>
                            <a:latin typeface="Cambria Math" panose="02040503050406030204" pitchFamily="18" charset="0"/>
                          </a:rPr>
                        </m:ctrlPr>
                      </m:sSubPr>
                      <m:e>
                        <m:r>
                          <a:rPr lang="en-US" sz="2200" i="1">
                            <a:solidFill>
                              <a:schemeClr val="accent1"/>
                            </a:solidFill>
                            <a:latin typeface="Cambria Math" charset="0"/>
                          </a:rPr>
                          <m:t>𝐵</m:t>
                        </m:r>
                      </m:e>
                      <m:sub>
                        <m:r>
                          <a:rPr lang="en-US" sz="2200" i="1">
                            <a:solidFill>
                              <a:schemeClr val="accent1"/>
                            </a:solidFill>
                            <a:latin typeface="Cambria Math" charset="0"/>
                          </a:rPr>
                          <m:t>𝑝</m:t>
                        </m:r>
                      </m:sub>
                    </m:sSub>
                    <m:r>
                      <a:rPr lang="en-US" sz="2200" i="1">
                        <a:solidFill>
                          <a:schemeClr val="accent1"/>
                        </a:solidFill>
                        <a:latin typeface="Cambria Math" panose="02040503050406030204" pitchFamily="18" charset="0"/>
                      </a:rPr>
                      <m:t>′</m:t>
                    </m:r>
                  </m:oMath>
                </a14:m>
                <a:r>
                  <a:rPr lang="en-US" altLang="zh-CN" sz="2200" dirty="0">
                    <a:solidFill>
                      <a:schemeClr val="accent1"/>
                    </a:solidFill>
                  </a:rPr>
                  <a:t> further needs time  </a:t>
                </a:r>
                <a14:m>
                  <m:oMath xmlns:m="http://schemas.openxmlformats.org/officeDocument/2006/math">
                    <m:f>
                      <m:fPr>
                        <m:ctrlPr>
                          <a:rPr lang="mr-IN" sz="2200" i="1">
                            <a:solidFill>
                              <a:schemeClr val="accent1"/>
                            </a:solidFill>
                            <a:latin typeface="Cambria Math" panose="02040503050406030204" pitchFamily="18" charset="0"/>
                          </a:rPr>
                        </m:ctrlPr>
                      </m:fPr>
                      <m:num>
                        <m:sSub>
                          <m:sSubPr>
                            <m:ctrlPr>
                              <a:rPr lang="en-US" sz="2200" i="1">
                                <a:solidFill>
                                  <a:schemeClr val="accent1"/>
                                </a:solidFill>
                                <a:latin typeface="Cambria Math" panose="02040503050406030204" pitchFamily="18" charset="0"/>
                              </a:rPr>
                            </m:ctrlPr>
                          </m:sSubPr>
                          <m:e>
                            <m:r>
                              <a:rPr lang="en-US" sz="2200" i="1">
                                <a:solidFill>
                                  <a:schemeClr val="accent1"/>
                                </a:solidFill>
                                <a:latin typeface="Cambria Math" charset="0"/>
                              </a:rPr>
                              <m:t>𝐵</m:t>
                            </m:r>
                          </m:e>
                          <m:sub>
                            <m:r>
                              <a:rPr lang="en-US" sz="2200" i="1">
                                <a:solidFill>
                                  <a:schemeClr val="accent1"/>
                                </a:solidFill>
                                <a:latin typeface="Cambria Math" charset="0"/>
                              </a:rPr>
                              <m:t>𝑝</m:t>
                            </m:r>
                          </m:sub>
                        </m:sSub>
                        <m:r>
                          <a:rPr lang="en-US" sz="2200" i="1">
                            <a:solidFill>
                              <a:schemeClr val="accent1"/>
                            </a:solidFill>
                            <a:latin typeface="Cambria Math" panose="02040503050406030204" pitchFamily="18" charset="0"/>
                          </a:rPr>
                          <m:t>′</m:t>
                        </m:r>
                      </m:num>
                      <m:den>
                        <m:sSub>
                          <m:sSubPr>
                            <m:ctrlPr>
                              <a:rPr lang="en-US" sz="2200" i="1">
                                <a:solidFill>
                                  <a:schemeClr val="accent1"/>
                                </a:solidFill>
                                <a:latin typeface="Cambria Math" panose="02040503050406030204" pitchFamily="18" charset="0"/>
                              </a:rPr>
                            </m:ctrlPr>
                          </m:sSubPr>
                          <m:e>
                            <m:r>
                              <a:rPr lang="en-US" sz="2200" i="1">
                                <a:solidFill>
                                  <a:schemeClr val="accent1"/>
                                </a:solidFill>
                                <a:latin typeface="Cambria Math" charset="0"/>
                              </a:rPr>
                              <m:t>𝑇h</m:t>
                            </m:r>
                          </m:e>
                          <m:sub>
                            <m:r>
                              <a:rPr lang="en-US" sz="2200" i="1">
                                <a:solidFill>
                                  <a:schemeClr val="accent1"/>
                                </a:solidFill>
                                <a:latin typeface="Cambria Math" panose="02040503050406030204" pitchFamily="18" charset="0"/>
                              </a:rPr>
                              <m:t>𝑝</m:t>
                            </m:r>
                          </m:sub>
                        </m:sSub>
                        <m:r>
                          <a:rPr lang="en-US" sz="2200" i="1">
                            <a:solidFill>
                              <a:schemeClr val="accent1"/>
                            </a:solidFill>
                            <a:latin typeface="Cambria Math" charset="0"/>
                          </a:rPr>
                          <m:t> </m:t>
                        </m:r>
                      </m:den>
                    </m:f>
                    <m:r>
                      <a:rPr lang="en-US" sz="2200" i="1">
                        <a:solidFill>
                          <a:schemeClr val="accent1"/>
                        </a:solidFill>
                        <a:latin typeface="Cambria Math" panose="02040503050406030204" pitchFamily="18" charset="0"/>
                      </a:rPr>
                      <m:t>  </m:t>
                    </m:r>
                  </m:oMath>
                </a14:m>
                <a:r>
                  <a:rPr lang="en-US" altLang="zh-CN" sz="2200" dirty="0">
                    <a:solidFill>
                      <a:schemeClr val="accent1"/>
                    </a:solidFill>
                  </a:rPr>
                  <a:t>to drain</a:t>
                </a:r>
              </a:p>
            </p:txBody>
          </p:sp>
        </mc:Choice>
        <mc:Fallback xmlns="">
          <p:sp>
            <p:nvSpPr>
              <p:cNvPr id="30" name="Rectangle 29">
                <a:extLst>
                  <a:ext uri="{FF2B5EF4-FFF2-40B4-BE49-F238E27FC236}">
                    <a16:creationId xmlns:a16="http://schemas.microsoft.com/office/drawing/2014/main" id="{B2544D53-9862-6342-BFAD-7A2402B7F854}"/>
                  </a:ext>
                </a:extLst>
              </p:cNvPr>
              <p:cNvSpPr>
                <a:spLocks noRot="1" noChangeAspect="1" noMove="1" noResize="1" noEditPoints="1" noAdjustHandles="1" noChangeArrowheads="1" noChangeShapeType="1" noTextEdit="1"/>
              </p:cNvSpPr>
              <p:nvPr/>
            </p:nvSpPr>
            <p:spPr>
              <a:xfrm>
                <a:off x="8548867" y="3854262"/>
                <a:ext cx="2887793" cy="1033040"/>
              </a:xfrm>
              <a:prstGeom prst="rect">
                <a:avLst/>
              </a:prstGeom>
              <a:blipFill>
                <a:blip r:embed="rId9"/>
                <a:stretch>
                  <a:fillRect t="-2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B33BE69-892D-5F4C-9318-9F33CC66EE9E}"/>
                  </a:ext>
                </a:extLst>
              </p:cNvPr>
              <p:cNvSpPr/>
              <p:nvPr/>
            </p:nvSpPr>
            <p:spPr>
              <a:xfrm>
                <a:off x="2981102" y="4096773"/>
                <a:ext cx="9532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𝐵</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xmlns="">
          <p:sp>
            <p:nvSpPr>
              <p:cNvPr id="35" name="Rectangle 34">
                <a:extLst>
                  <a:ext uri="{FF2B5EF4-FFF2-40B4-BE49-F238E27FC236}">
                    <a16:creationId xmlns:a16="http://schemas.microsoft.com/office/drawing/2014/main" id="{6B33BE69-892D-5F4C-9318-9F33CC66EE9E}"/>
                  </a:ext>
                </a:extLst>
              </p:cNvPr>
              <p:cNvSpPr>
                <a:spLocks noRot="1" noChangeAspect="1" noMove="1" noResize="1" noEditPoints="1" noAdjustHandles="1" noChangeArrowheads="1" noChangeShapeType="1" noTextEdit="1"/>
              </p:cNvSpPr>
              <p:nvPr/>
            </p:nvSpPr>
            <p:spPr>
              <a:xfrm>
                <a:off x="2981102" y="4096773"/>
                <a:ext cx="95327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D8BF209C-6E9E-DA4C-9779-A902B1D1E4E4}"/>
                  </a:ext>
                </a:extLst>
              </p:cNvPr>
              <p:cNvSpPr/>
              <p:nvPr/>
            </p:nvSpPr>
            <p:spPr>
              <a:xfrm>
                <a:off x="881148" y="2745952"/>
                <a:ext cx="4643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𝑠</m:t>
                          </m:r>
                        </m:sub>
                      </m:sSub>
                    </m:oMath>
                  </m:oMathPara>
                </a14:m>
                <a:endParaRPr lang="en-US" dirty="0"/>
              </a:p>
            </p:txBody>
          </p:sp>
        </mc:Choice>
        <mc:Fallback xmlns="">
          <p:sp>
            <p:nvSpPr>
              <p:cNvPr id="36" name="Rectangle 35">
                <a:extLst>
                  <a:ext uri="{FF2B5EF4-FFF2-40B4-BE49-F238E27FC236}">
                    <a16:creationId xmlns:a16="http://schemas.microsoft.com/office/drawing/2014/main" id="{D8BF209C-6E9E-DA4C-9779-A902B1D1E4E4}"/>
                  </a:ext>
                </a:extLst>
              </p:cNvPr>
              <p:cNvSpPr>
                <a:spLocks noRot="1" noChangeAspect="1" noMove="1" noResize="1" noEditPoints="1" noAdjustHandles="1" noChangeArrowheads="1" noChangeShapeType="1" noTextEdit="1"/>
              </p:cNvSpPr>
              <p:nvPr/>
            </p:nvSpPr>
            <p:spPr>
              <a:xfrm>
                <a:off x="881148" y="2745952"/>
                <a:ext cx="46435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28E4ED8-5305-C046-B6DD-7AF2FCE13DD6}"/>
                  </a:ext>
                </a:extLst>
              </p:cNvPr>
              <p:cNvSpPr/>
              <p:nvPr/>
            </p:nvSpPr>
            <p:spPr>
              <a:xfrm>
                <a:off x="1340479" y="3317836"/>
                <a:ext cx="2572418" cy="568169"/>
              </a:xfrm>
              <a:prstGeom prst="rect">
                <a:avLst/>
              </a:prstGeom>
            </p:spPr>
            <p:txBody>
              <a:bodyPr wrap="square">
                <a:spAutoFit/>
              </a:bodyPr>
              <a:lstStyle/>
              <a:p>
                <a:pPr marL="457200" lvl="2">
                  <a:spcBef>
                    <a:spcPts val="1000"/>
                  </a:spcBef>
                </a:pPr>
                <a:r>
                  <a:rPr lang="en-US" altLang="zh-CN" sz="2000" dirty="0">
                    <a:solidFill>
                      <a:schemeClr val="accent1"/>
                    </a:solidFill>
                  </a:rPr>
                  <a:t>After </a:t>
                </a:r>
                <a14:m>
                  <m:oMath xmlns:m="http://schemas.openxmlformats.org/officeDocument/2006/math">
                    <m:r>
                      <a:rPr lang="en-US" sz="2000" i="1">
                        <a:solidFill>
                          <a:schemeClr val="accent1"/>
                        </a:solidFill>
                        <a:latin typeface="Cambria Math" charset="0"/>
                      </a:rPr>
                      <m:t>𝑇</m:t>
                    </m:r>
                    <m:r>
                      <a:rPr lang="en-US" sz="2000" i="1">
                        <a:solidFill>
                          <a:schemeClr val="accent1"/>
                        </a:solidFill>
                        <a:latin typeface="Cambria Math" charset="0"/>
                      </a:rPr>
                      <m:t>= </m:t>
                    </m:r>
                    <m:f>
                      <m:fPr>
                        <m:ctrlPr>
                          <a:rPr lang="mr-IN" sz="2000" i="1">
                            <a:solidFill>
                              <a:schemeClr val="accent1"/>
                            </a:solidFill>
                            <a:latin typeface="Cambria Math" panose="02040503050406030204" pitchFamily="18" charset="0"/>
                          </a:rPr>
                        </m:ctrlPr>
                      </m:fPr>
                      <m:num>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charset="0"/>
                              </a:rPr>
                              <m:t>𝐵</m:t>
                            </m:r>
                          </m:e>
                          <m:sub>
                            <m:r>
                              <a:rPr lang="en-US" sz="2000" i="1">
                                <a:solidFill>
                                  <a:schemeClr val="accent1"/>
                                </a:solidFill>
                                <a:latin typeface="Cambria Math" charset="0"/>
                              </a:rPr>
                              <m:t>𝑠</m:t>
                            </m:r>
                          </m:sub>
                        </m:sSub>
                      </m:num>
                      <m:den>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charset="0"/>
                              </a:rPr>
                              <m:t>𝑇h</m:t>
                            </m:r>
                          </m:e>
                          <m:sub>
                            <m:r>
                              <a:rPr lang="en-US" sz="2000" i="1">
                                <a:solidFill>
                                  <a:schemeClr val="accent1"/>
                                </a:solidFill>
                                <a:latin typeface="Cambria Math" charset="0"/>
                              </a:rPr>
                              <m:t>h𝑠</m:t>
                            </m:r>
                          </m:sub>
                        </m:sSub>
                        <m:r>
                          <a:rPr lang="en-US" sz="2000" i="1">
                            <a:solidFill>
                              <a:schemeClr val="accent1"/>
                            </a:solidFill>
                            <a:latin typeface="Cambria Math" charset="0"/>
                          </a:rPr>
                          <m:t> </m:t>
                        </m:r>
                      </m:den>
                    </m:f>
                  </m:oMath>
                </a14:m>
                <a:endParaRPr lang="en-US" altLang="zh-CN" sz="2000" dirty="0">
                  <a:solidFill>
                    <a:schemeClr val="accent1"/>
                  </a:solidFill>
                </a:endParaRPr>
              </a:p>
            </p:txBody>
          </p:sp>
        </mc:Choice>
        <mc:Fallback xmlns="">
          <p:sp>
            <p:nvSpPr>
              <p:cNvPr id="38" name="Rectangle 37">
                <a:extLst>
                  <a:ext uri="{FF2B5EF4-FFF2-40B4-BE49-F238E27FC236}">
                    <a16:creationId xmlns:a16="http://schemas.microsoft.com/office/drawing/2014/main" id="{E28E4ED8-5305-C046-B6DD-7AF2FCE13DD6}"/>
                  </a:ext>
                </a:extLst>
              </p:cNvPr>
              <p:cNvSpPr>
                <a:spLocks noRot="1" noChangeAspect="1" noMove="1" noResize="1" noEditPoints="1" noAdjustHandles="1" noChangeArrowheads="1" noChangeShapeType="1" noTextEdit="1"/>
              </p:cNvSpPr>
              <p:nvPr/>
            </p:nvSpPr>
            <p:spPr>
              <a:xfrm>
                <a:off x="1340479" y="3317836"/>
                <a:ext cx="2572418" cy="568169"/>
              </a:xfrm>
              <a:prstGeom prst="rect">
                <a:avLst/>
              </a:prstGeom>
              <a:blipFill>
                <a:blip r:embed="rId12"/>
                <a:stretch>
                  <a:fillRect b="-869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A58DE7E2-70DC-EA47-A19D-EFD8664E9067}"/>
              </a:ext>
            </a:extLst>
          </p:cNvPr>
          <p:cNvCxnSpPr>
            <a:cxnSpLocks/>
            <a:endCxn id="35" idx="1"/>
          </p:cNvCxnSpPr>
          <p:nvPr/>
        </p:nvCxnSpPr>
        <p:spPr>
          <a:xfrm>
            <a:off x="1214867" y="3408590"/>
            <a:ext cx="1766235" cy="872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77BC84D-AA15-6444-8105-8A7C6E46BA00}"/>
                  </a:ext>
                </a:extLst>
              </p:cNvPr>
              <p:cNvSpPr/>
              <p:nvPr/>
            </p:nvSpPr>
            <p:spPr>
              <a:xfrm>
                <a:off x="5327596" y="4516350"/>
                <a:ext cx="975908"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𝐵</m:t>
                          </m:r>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xmlns="">
          <p:sp>
            <p:nvSpPr>
              <p:cNvPr id="44" name="Rectangle 43">
                <a:extLst>
                  <a:ext uri="{FF2B5EF4-FFF2-40B4-BE49-F238E27FC236}">
                    <a16:creationId xmlns:a16="http://schemas.microsoft.com/office/drawing/2014/main" id="{277BC84D-AA15-6444-8105-8A7C6E46BA00}"/>
                  </a:ext>
                </a:extLst>
              </p:cNvPr>
              <p:cNvSpPr>
                <a:spLocks noRot="1" noChangeAspect="1" noMove="1" noResize="1" noEditPoints="1" noAdjustHandles="1" noChangeArrowheads="1" noChangeShapeType="1" noTextEdit="1"/>
              </p:cNvSpPr>
              <p:nvPr/>
            </p:nvSpPr>
            <p:spPr>
              <a:xfrm>
                <a:off x="5327596" y="4516350"/>
                <a:ext cx="975908" cy="390748"/>
              </a:xfrm>
              <a:prstGeom prst="rect">
                <a:avLst/>
              </a:prstGeom>
              <a:blipFill>
                <a:blip r:embed="rId1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186A69-159D-ED48-865B-A935332976DB}"/>
                  </a:ext>
                </a:extLst>
              </p:cNvPr>
              <p:cNvSpPr/>
              <p:nvPr/>
            </p:nvSpPr>
            <p:spPr>
              <a:xfrm>
                <a:off x="2876314" y="2751441"/>
                <a:ext cx="486992"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charset="0"/>
                            </a:rPr>
                            <m:t>𝐵</m:t>
                          </m:r>
                        </m:e>
                        <m:sub>
                          <m:r>
                            <a:rPr lang="en-US" b="0" i="1" smtClean="0">
                              <a:latin typeface="Cambria Math" panose="02040503050406030204" pitchFamily="18" charset="0"/>
                            </a:rPr>
                            <m:t>𝑝</m:t>
                          </m:r>
                        </m:sub>
                      </m:sSub>
                    </m:oMath>
                  </m:oMathPara>
                </a14:m>
                <a:endParaRPr lang="en-US" dirty="0"/>
              </a:p>
            </p:txBody>
          </p:sp>
        </mc:Choice>
        <mc:Fallback xmlns="">
          <p:sp>
            <p:nvSpPr>
              <p:cNvPr id="45" name="Rectangle 44">
                <a:extLst>
                  <a:ext uri="{FF2B5EF4-FFF2-40B4-BE49-F238E27FC236}">
                    <a16:creationId xmlns:a16="http://schemas.microsoft.com/office/drawing/2014/main" id="{8E186A69-159D-ED48-865B-A935332976DB}"/>
                  </a:ext>
                </a:extLst>
              </p:cNvPr>
              <p:cNvSpPr>
                <a:spLocks noRot="1" noChangeAspect="1" noMove="1" noResize="1" noEditPoints="1" noAdjustHandles="1" noChangeArrowheads="1" noChangeShapeType="1" noTextEdit="1"/>
              </p:cNvSpPr>
              <p:nvPr/>
            </p:nvSpPr>
            <p:spPr>
              <a:xfrm>
                <a:off x="2876314" y="2751441"/>
                <a:ext cx="486992" cy="390748"/>
              </a:xfrm>
              <a:prstGeom prst="rect">
                <a:avLst/>
              </a:prstGeom>
              <a:blipFill>
                <a:blip r:embed="rId14"/>
                <a:stretch>
                  <a:fillRect b="-3226"/>
                </a:stretch>
              </a:blipFill>
            </p:spPr>
            <p:txBody>
              <a:bodyPr/>
              <a:lstStyle/>
              <a:p>
                <a:r>
                  <a:rPr lang="en-US">
                    <a:noFill/>
                  </a:rPr>
                  <a:t> </a:t>
                </a:r>
              </a:p>
            </p:txBody>
          </p:sp>
        </mc:Fallback>
      </mc:AlternateContent>
      <p:sp>
        <p:nvSpPr>
          <p:cNvPr id="47" name="Right Arrow 46">
            <a:extLst>
              <a:ext uri="{FF2B5EF4-FFF2-40B4-BE49-F238E27FC236}">
                <a16:creationId xmlns:a16="http://schemas.microsoft.com/office/drawing/2014/main" id="{719D5A20-B531-3D47-837F-B175F20AF073}"/>
              </a:ext>
            </a:extLst>
          </p:cNvPr>
          <p:cNvSpPr/>
          <p:nvPr/>
        </p:nvSpPr>
        <p:spPr>
          <a:xfrm>
            <a:off x="1773930" y="2769253"/>
            <a:ext cx="1098094" cy="3270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HS-Path</a:t>
            </a:r>
          </a:p>
        </p:txBody>
      </p:sp>
      <p:sp>
        <p:nvSpPr>
          <p:cNvPr id="48" name="Right Arrow 47">
            <a:extLst>
              <a:ext uri="{FF2B5EF4-FFF2-40B4-BE49-F238E27FC236}">
                <a16:creationId xmlns:a16="http://schemas.microsoft.com/office/drawing/2014/main" id="{2122BFE6-1971-EC45-B5A7-FF7B6C11F34E}"/>
              </a:ext>
            </a:extLst>
          </p:cNvPr>
          <p:cNvSpPr/>
          <p:nvPr/>
        </p:nvSpPr>
        <p:spPr>
          <a:xfrm>
            <a:off x="6482722" y="4048193"/>
            <a:ext cx="2494317" cy="390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a:t>
            </a:r>
          </a:p>
        </p:txBody>
      </p:sp>
      <p:sp>
        <p:nvSpPr>
          <p:cNvPr id="50" name="Right Arrow 49">
            <a:extLst>
              <a:ext uri="{FF2B5EF4-FFF2-40B4-BE49-F238E27FC236}">
                <a16:creationId xmlns:a16="http://schemas.microsoft.com/office/drawing/2014/main" id="{D60EF31F-0C1F-8E45-AA43-8509FAA7D70D}"/>
              </a:ext>
            </a:extLst>
          </p:cNvPr>
          <p:cNvSpPr/>
          <p:nvPr/>
        </p:nvSpPr>
        <p:spPr>
          <a:xfrm>
            <a:off x="4070499" y="4103051"/>
            <a:ext cx="1098094" cy="390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HS-Path</a:t>
            </a:r>
          </a:p>
        </p:txBody>
      </p:sp>
      <p:sp>
        <p:nvSpPr>
          <p:cNvPr id="51" name="Right Arrow 50">
            <a:extLst>
              <a:ext uri="{FF2B5EF4-FFF2-40B4-BE49-F238E27FC236}">
                <a16:creationId xmlns:a16="http://schemas.microsoft.com/office/drawing/2014/main" id="{099D0791-3CC6-9342-AE5A-092B5C803AF5}"/>
              </a:ext>
            </a:extLst>
          </p:cNvPr>
          <p:cNvSpPr/>
          <p:nvPr/>
        </p:nvSpPr>
        <p:spPr>
          <a:xfrm>
            <a:off x="4110352" y="2749248"/>
            <a:ext cx="2452119" cy="347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a:t>
            </a:r>
          </a:p>
        </p:txBody>
      </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2F524B47-EE6C-6A4B-B252-6132BA149CB8}"/>
                  </a:ext>
                </a:extLst>
              </p:cNvPr>
              <p:cNvSpPr/>
              <p:nvPr/>
            </p:nvSpPr>
            <p:spPr>
              <a:xfrm>
                <a:off x="5877071" y="4494586"/>
                <a:ext cx="2556277" cy="390748"/>
              </a:xfrm>
              <a:prstGeom prst="rect">
                <a:avLst/>
              </a:prstGeom>
            </p:spPr>
            <p:txBody>
              <a:bodyPr wrap="none">
                <a:spAutoFit/>
              </a:bodyPr>
              <a:lstStyle/>
              <a:p>
                <a:pPr marL="457200" lvl="2">
                  <a:spcBef>
                    <a:spcPts val="1000"/>
                  </a:spcBef>
                </a:pPr>
                <a14:m>
                  <m:oMath xmlns:m="http://schemas.openxmlformats.org/officeDocument/2006/math">
                    <m:sSub>
                      <m:sSubPr>
                        <m:ctrlPr>
                          <a:rPr lang="en-US" i="1" smtClean="0">
                            <a:latin typeface="Cambria Math" panose="02040503050406030204" pitchFamily="18" charset="0"/>
                          </a:rPr>
                        </m:ctrlPr>
                      </m:sSubPr>
                      <m:e>
                        <m:r>
                          <m:rPr>
                            <m:nor/>
                          </m:rPr>
                          <a:rPr lang="en-US" b="0" i="0" smtClean="0">
                            <a:latin typeface="Cambria Math" panose="02040503050406030204" pitchFamily="18" charset="0"/>
                          </a:rPr>
                          <m:t>(</m:t>
                        </m:r>
                        <m:r>
                          <m:rPr>
                            <m:nor/>
                          </m:rPr>
                          <a:rPr lang="en-US" dirty="0"/>
                          <m:t>if</m:t>
                        </m:r>
                        <m:r>
                          <a:rPr lang="en-US" b="0" i="1" dirty="0" smtClean="0">
                            <a:latin typeface="Cambria Math" panose="02040503050406030204" pitchFamily="18" charset="0"/>
                          </a:rPr>
                          <m:t> </m:t>
                        </m:r>
                        <m:r>
                          <a:rPr lang="en-US" i="1">
                            <a:latin typeface="Cambria Math" charset="0"/>
                          </a:rPr>
                          <m:t>𝐵</m:t>
                        </m:r>
                      </m:e>
                      <m:sub>
                        <m:r>
                          <a:rPr lang="en-US" i="1">
                            <a:latin typeface="Cambria Math" charset="0"/>
                          </a:rPr>
                          <m:t>𝑝</m:t>
                        </m:r>
                      </m:sub>
                    </m:sSub>
                    <m:r>
                      <a:rPr lang="en-US" i="1">
                        <a:latin typeface="Cambria Math" charset="0"/>
                      </a:rPr>
                      <m:t>+</m:t>
                    </m:r>
                    <m:r>
                      <a:rPr lang="en-US" i="1" smtClean="0">
                        <a:latin typeface="Cambria Math" charset="0"/>
                      </a:rPr>
                      <m:t> </m:t>
                    </m:r>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𝑠</m:t>
                        </m:r>
                      </m:sub>
                    </m:sSub>
                    <m:r>
                      <a:rPr lang="en-US" b="0" i="1" smtClean="0">
                        <a:latin typeface="Cambria Math" panose="02040503050406030204" pitchFamily="18" charset="0"/>
                      </a:rPr>
                      <m:t>&lt;</m:t>
                    </m:r>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𝑇h</m:t>
                        </m:r>
                      </m:e>
                      <m:sub>
                        <m:r>
                          <a:rPr lang="en-US" i="1">
                            <a:latin typeface="Cambria Math" charset="0"/>
                          </a:rPr>
                          <m:t>𝑝</m:t>
                        </m:r>
                      </m:sub>
                    </m:sSub>
                    <m:r>
                      <a:rPr lang="en-US" i="1">
                        <a:latin typeface="Cambria Math" charset="0"/>
                      </a:rPr>
                      <m:t>𝑇</m:t>
                    </m:r>
                  </m:oMath>
                </a14:m>
                <a:r>
                  <a:rPr lang="en-US" dirty="0"/>
                  <a:t>)</a:t>
                </a:r>
              </a:p>
            </p:txBody>
          </p:sp>
        </mc:Choice>
        <mc:Fallback xmlns="">
          <p:sp>
            <p:nvSpPr>
              <p:cNvPr id="55" name="Rectangle 54">
                <a:extLst>
                  <a:ext uri="{FF2B5EF4-FFF2-40B4-BE49-F238E27FC236}">
                    <a16:creationId xmlns:a16="http://schemas.microsoft.com/office/drawing/2014/main" id="{2F524B47-EE6C-6A4B-B252-6132BA149CB8}"/>
                  </a:ext>
                </a:extLst>
              </p:cNvPr>
              <p:cNvSpPr>
                <a:spLocks noRot="1" noChangeAspect="1" noMove="1" noResize="1" noEditPoints="1" noAdjustHandles="1" noChangeArrowheads="1" noChangeShapeType="1" noTextEdit="1"/>
              </p:cNvSpPr>
              <p:nvPr/>
            </p:nvSpPr>
            <p:spPr>
              <a:xfrm>
                <a:off x="5877071" y="4494586"/>
                <a:ext cx="2556277" cy="390748"/>
              </a:xfrm>
              <a:prstGeom prst="rect">
                <a:avLst/>
              </a:prstGeom>
              <a:blipFill>
                <a:blip r:embed="rId15"/>
                <a:stretch>
                  <a:fillRect t="-6250" r="-1485" b="-15625"/>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87967A76-34CD-5948-A65C-5EB716907116}"/>
              </a:ext>
            </a:extLst>
          </p:cNvPr>
          <p:cNvSpPr txBox="1"/>
          <p:nvPr/>
        </p:nvSpPr>
        <p:spPr>
          <a:xfrm>
            <a:off x="5536526" y="4125019"/>
            <a:ext cx="592760" cy="369332"/>
          </a:xfrm>
          <a:prstGeom prst="rect">
            <a:avLst/>
          </a:prstGeom>
          <a:noFill/>
        </p:spPr>
        <p:txBody>
          <a:bodyPr wrap="square" rtlCol="0">
            <a:spAutoFit/>
          </a:bodyPr>
          <a:lstStyle/>
          <a:p>
            <a:r>
              <a:rPr lang="en-US" dirty="0"/>
              <a:t>or</a:t>
            </a:r>
          </a:p>
        </p:txBody>
      </p:sp>
    </p:spTree>
    <p:extLst>
      <p:ext uri="{BB962C8B-B14F-4D97-AF65-F5344CB8AC3E}">
        <p14:creationId xmlns:p14="http://schemas.microsoft.com/office/powerpoint/2010/main" val="116268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3" grpId="0"/>
      <p:bldP spid="8" grpId="0" animBg="1"/>
      <p:bldP spid="9" grpId="0" animBg="1"/>
      <p:bldP spid="10" grpId="0" animBg="1"/>
      <p:bldP spid="11" grpId="0" animBg="1"/>
      <p:bldP spid="12" grpId="0" animBg="1"/>
      <p:bldP spid="13" grpId="0" animBg="1"/>
      <p:bldP spid="15" grpId="0"/>
      <p:bldP spid="18" grpId="0" animBg="1"/>
      <p:bldP spid="20" grpId="0" animBg="1"/>
      <p:bldP spid="21" grpId="0" animBg="1"/>
      <p:bldP spid="22" grpId="0" animBg="1"/>
      <p:bldP spid="26" grpId="0" animBg="1"/>
      <p:bldP spid="28" grpId="0"/>
      <p:bldP spid="30" grpId="0"/>
      <p:bldP spid="35" grpId="0"/>
      <p:bldP spid="36" grpId="0"/>
      <p:bldP spid="38" grpId="0"/>
      <p:bldP spid="44" grpId="0"/>
      <p:bldP spid="45" grpId="0"/>
      <p:bldP spid="47" grpId="0" animBg="1"/>
      <p:bldP spid="48" grpId="0" animBg="1"/>
      <p:bldP spid="50" grpId="0" animBg="1"/>
      <p:bldP spid="51" grpId="0" animBg="1"/>
      <p:bldP spid="55" grpId="0"/>
      <p:bldP spid="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798127" cy="1325563"/>
          </a:xfrm>
        </p:spPr>
        <p:txBody>
          <a:bodyPr/>
          <a:lstStyle/>
          <a:p>
            <a:r>
              <a:rPr lang="en-US" dirty="0"/>
              <a:t>The PAMS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32960" cy="4662261"/>
              </a:xfrm>
            </p:spPr>
            <p:txBody>
              <a:bodyPr>
                <a:normAutofit/>
              </a:bodyPr>
              <a:lstStyle/>
              <a:p>
                <a:r>
                  <a:rPr lang="en-US" altLang="zh-CN" dirty="0"/>
                  <a:t>Leverage</a:t>
                </a:r>
                <a:r>
                  <a:rPr lang="zh-CN" altLang="en-US" dirty="0"/>
                  <a:t> </a:t>
                </a:r>
                <a:r>
                  <a:rPr lang="en-US" altLang="zh-CN" dirty="0"/>
                  <a:t>PAD to make scheduling decisions</a:t>
                </a:r>
              </a:p>
              <a:p>
                <a:pPr lvl="1"/>
                <a14:m>
                  <m:oMath xmlns:m="http://schemas.openxmlformats.org/officeDocument/2006/math">
                    <m:r>
                      <a:rPr lang="en-US" altLang="zh-CN" i="1">
                        <a:latin typeface="Cambria Math" charset="0"/>
                      </a:rPr>
                      <m:t>𝑚</m:t>
                    </m:r>
                    <m:r>
                      <a:rPr lang="en-US" altLang="zh-CN" b="0" i="1" smtClean="0">
                        <a:latin typeface="Cambria Math" panose="02040503050406030204" pitchFamily="18" charset="0"/>
                      </a:rPr>
                      <m:t>𝑖𝑛</m:t>
                    </m:r>
                    <m:r>
                      <a:rPr lang="en-US" altLang="zh-CN" i="1">
                        <a:latin typeface="Cambria Math" charset="0"/>
                      </a:rPr>
                      <m:t>𝑃𝐴𝐷</m:t>
                    </m:r>
                  </m:oMath>
                </a14:m>
                <a:r>
                  <a:rPr lang="en-US" altLang="zh-CN" dirty="0"/>
                  <a:t>: </a:t>
                </a:r>
                <a:r>
                  <a:rPr lang="en-US" dirty="0"/>
                  <a:t>select the path with available space in </a:t>
                </a:r>
                <a:r>
                  <a:rPr lang="en-US" altLang="zh-CN" dirty="0" err="1"/>
                  <a:t>cwnd</a:t>
                </a:r>
                <a:r>
                  <a:rPr lang="en-US" dirty="0"/>
                  <a:t> and minimum </a:t>
                </a:r>
                <a14:m>
                  <m:oMath xmlns:m="http://schemas.openxmlformats.org/officeDocument/2006/math">
                    <m:r>
                      <a:rPr lang="en-US" altLang="zh-CN" i="1">
                        <a:latin typeface="Cambria Math" charset="0"/>
                      </a:rPr>
                      <m:t>𝑃𝐴𝐷</m:t>
                    </m:r>
                  </m:oMath>
                </a14:m>
                <a:endParaRPr lang="en-US" dirty="0"/>
              </a:p>
              <a:p>
                <a:pPr lvl="2"/>
                <a:r>
                  <a:rPr lang="en-US" altLang="zh-CN" sz="2400" dirty="0"/>
                  <a:t>            when</a:t>
                </a:r>
                <a:r>
                  <a:rPr lang="zh-CN" altLang="en-US" sz="2400" dirty="0"/>
                  <a:t> </a:t>
                </a:r>
                <a:r>
                  <a:rPr lang="en-US" altLang="zh-CN" sz="2400" dirty="0"/>
                  <a:t>there is large</a:t>
                </a:r>
                <a:r>
                  <a:rPr lang="zh-CN" altLang="en-US" sz="2400" dirty="0"/>
                  <a:t> </a:t>
                </a:r>
                <a:r>
                  <a:rPr lang="en-US" altLang="zh-CN" sz="2400" dirty="0"/>
                  <a:t>amount</a:t>
                </a:r>
                <a:r>
                  <a:rPr lang="zh-CN" altLang="en-US" sz="2400" dirty="0"/>
                  <a:t> </a:t>
                </a:r>
                <a:r>
                  <a:rPr lang="en-US" altLang="zh-CN" sz="2400" dirty="0"/>
                  <a:t>of</a:t>
                </a:r>
                <a:r>
                  <a:rPr lang="zh-CN" altLang="en-US" sz="2400" dirty="0"/>
                  <a:t> </a:t>
                </a:r>
                <a:r>
                  <a:rPr lang="en-US" altLang="zh-CN" sz="2400" dirty="0"/>
                  <a:t>remaining data</a:t>
                </a:r>
                <a:r>
                  <a:rPr lang="zh-CN" altLang="en-US" sz="2400" dirty="0"/>
                  <a:t> </a:t>
                </a:r>
                <a:r>
                  <a:rPr lang="en-US" altLang="zh-CN" sz="2400" dirty="0"/>
                  <a:t>to</a:t>
                </a:r>
                <a:r>
                  <a:rPr lang="zh-CN" altLang="en-US" sz="2400" dirty="0"/>
                  <a:t> </a:t>
                </a:r>
                <a:r>
                  <a:rPr lang="en-US" altLang="zh-CN" sz="2400" dirty="0"/>
                  <a:t>send (Case</a:t>
                </a:r>
                <a:r>
                  <a:rPr lang="zh-CN" altLang="en-US" sz="2400" dirty="0"/>
                  <a:t> </a:t>
                </a:r>
                <a:r>
                  <a:rPr lang="en-US" altLang="zh-CN" sz="2400" dirty="0"/>
                  <a:t>1)</a:t>
                </a:r>
              </a:p>
              <a:p>
                <a:pPr lvl="1"/>
                <a:r>
                  <a:rPr lang="en-US" altLang="zh-CN" sz="2800" dirty="0"/>
                  <a:t>When there is only small amount of remaining data (Case 2)?</a:t>
                </a:r>
              </a:p>
              <a:p>
                <a:pPr lvl="2"/>
                <a:r>
                  <a:rPr lang="en-US" altLang="zh-CN" sz="2800" dirty="0"/>
                  <a:t>Defer the scheduling!</a:t>
                </a:r>
              </a:p>
              <a:p>
                <a:pPr lvl="1"/>
                <a:r>
                  <a:rPr lang="en-US" altLang="zh-CN" sz="2800" dirty="0"/>
                  <a:t>Data</a:t>
                </a:r>
                <a:r>
                  <a:rPr lang="zh-CN" altLang="en-US" sz="2800" dirty="0"/>
                  <a:t> </a:t>
                </a:r>
                <a:r>
                  <a:rPr lang="en-US" altLang="zh-CN" sz="2800" dirty="0"/>
                  <a:t>Reinjection</a:t>
                </a:r>
              </a:p>
              <a:p>
                <a:pPr marL="457200" lvl="1" indent="0">
                  <a:lnSpc>
                    <a:spcPct val="110000"/>
                  </a:lnSpc>
                  <a:buNone/>
                </a:pPr>
                <a:r>
                  <a:rPr lang="en-US" altLang="zh-CN" dirty="0"/>
                  <a:t> </a:t>
                </a:r>
              </a:p>
              <a:p>
                <a:pPr marL="457200" lvl="1" indent="0">
                  <a:lnSpc>
                    <a:spcPct val="110000"/>
                  </a:lnSpc>
                  <a:buNone/>
                </a:pPr>
                <a:r>
                  <a:rPr lang="en-US" altLang="zh-CN"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32960" cy="4662261"/>
              </a:xfrm>
              <a:blipFill>
                <a:blip r:embed="rId3"/>
                <a:stretch>
                  <a:fillRect l="-920" t="-245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53A0672-FDD0-CD4A-9221-544C353DE612}"/>
              </a:ext>
            </a:extLst>
          </p:cNvPr>
          <p:cNvSpPr txBox="1"/>
          <p:nvPr/>
        </p:nvSpPr>
        <p:spPr>
          <a:xfrm>
            <a:off x="2008908" y="2659882"/>
            <a:ext cx="942109" cy="430887"/>
          </a:xfrm>
          <a:prstGeom prst="rect">
            <a:avLst/>
          </a:prstGeom>
          <a:noFill/>
        </p:spPr>
        <p:txBody>
          <a:bodyPr wrap="square" rtlCol="0">
            <a:spAutoFit/>
          </a:bodyPr>
          <a:lstStyle/>
          <a:p>
            <a:r>
              <a:rPr lang="en-US" sz="2200" dirty="0"/>
              <a:t>Useful</a:t>
            </a:r>
          </a:p>
        </p:txBody>
      </p:sp>
    </p:spTree>
    <p:extLst>
      <p:ext uri="{BB962C8B-B14F-4D97-AF65-F5344CB8AC3E}">
        <p14:creationId xmlns:p14="http://schemas.microsoft.com/office/powerpoint/2010/main" val="295200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User/App Interfaces and Policy Engine</a:t>
            </a:r>
          </a:p>
        </p:txBody>
      </p:sp>
      <p:sp>
        <p:nvSpPr>
          <p:cNvPr id="3" name="Content Placeholder 2"/>
          <p:cNvSpPr>
            <a:spLocks noGrp="1"/>
          </p:cNvSpPr>
          <p:nvPr>
            <p:ph idx="1"/>
          </p:nvPr>
        </p:nvSpPr>
        <p:spPr>
          <a:xfrm>
            <a:off x="838200" y="1825625"/>
            <a:ext cx="9829800" cy="3080204"/>
          </a:xfrm>
        </p:spPr>
        <p:txBody>
          <a:bodyPr>
            <a:normAutofit/>
          </a:bodyPr>
          <a:lstStyle/>
          <a:p>
            <a:r>
              <a:rPr lang="en-US" altLang="zh-CN" dirty="0"/>
              <a:t>Users</a:t>
            </a:r>
          </a:p>
          <a:p>
            <a:pPr lvl="1"/>
            <a:r>
              <a:rPr lang="en-US" altLang="zh-CN" dirty="0"/>
              <a:t>Per-app whitelist,</a:t>
            </a:r>
            <a:r>
              <a:rPr lang="zh-CN" altLang="en-US" dirty="0"/>
              <a:t> </a:t>
            </a:r>
            <a:r>
              <a:rPr lang="en-US" altLang="zh-CN" dirty="0"/>
              <a:t>resource usage,</a:t>
            </a:r>
            <a:r>
              <a:rPr lang="zh-CN" altLang="en-US" dirty="0"/>
              <a:t> </a:t>
            </a:r>
            <a:r>
              <a:rPr lang="en-US" altLang="zh-CN" dirty="0"/>
              <a:t>prioritization</a:t>
            </a:r>
          </a:p>
          <a:p>
            <a:r>
              <a:rPr lang="en-US" altLang="zh-CN" dirty="0"/>
              <a:t>Apps</a:t>
            </a:r>
          </a:p>
          <a:p>
            <a:pPr lvl="1"/>
            <a:r>
              <a:rPr lang="en-US" altLang="zh-CN" dirty="0"/>
              <a:t>Optional APIs for device/pipe monitoring and management</a:t>
            </a:r>
          </a:p>
          <a:p>
            <a:r>
              <a:rPr lang="en-US" altLang="zh-CN" dirty="0"/>
              <a:t>Dual</a:t>
            </a:r>
            <a:r>
              <a:rPr lang="zh-CN" altLang="en-US" dirty="0"/>
              <a:t> </a:t>
            </a:r>
            <a:r>
              <a:rPr lang="en-US" altLang="zh-CN" dirty="0"/>
              <a:t>mode</a:t>
            </a:r>
            <a:endParaRPr lang="en-US" dirty="0"/>
          </a:p>
        </p:txBody>
      </p:sp>
      <p:pic>
        <p:nvPicPr>
          <p:cNvPr id="4"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573" y="5507517"/>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4612899" y="3761411"/>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phone Icons Transparent &amp; PNG Clipart Free Download - YW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0017" y="5461558"/>
            <a:ext cx="1063986" cy="10639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erizon Pre Paid Logo Transparent &amp; PNG Clipart Free Download - YWD"/>
          <p:cNvPicPr>
            <a:picLocks noChangeAspect="1" noChangeArrowheads="1"/>
          </p:cNvPicPr>
          <p:nvPr/>
        </p:nvPicPr>
        <p:blipFill rotWithShape="1">
          <a:blip r:embed="rId6">
            <a:extLst>
              <a:ext uri="{28A0092B-C50C-407E-A947-70E740481C1C}">
                <a14:useLocalDpi xmlns:a14="http://schemas.microsoft.com/office/drawing/2010/main" val="0"/>
              </a:ext>
            </a:extLst>
          </a:blip>
          <a:srcRect b="50706"/>
          <a:stretch/>
        </p:blipFill>
        <p:spPr bwMode="auto">
          <a:xfrm>
            <a:off x="3466742" y="4573431"/>
            <a:ext cx="1002384" cy="4934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T&amp;T U-verse Official Si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9011" y="4527330"/>
            <a:ext cx="615121" cy="61512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5211943" y="4488845"/>
            <a:ext cx="768905" cy="939176"/>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100919" y="4596407"/>
            <a:ext cx="644981" cy="775274"/>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404678" y="6251939"/>
            <a:ext cx="1334585" cy="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12" name="Picture 22" descr="i-Fi PNG Logo Images, Logo Wifi Pictures - Free Transparent PNG Log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0171" y="5797032"/>
            <a:ext cx="744141" cy="41625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a:off x="4505344" y="5746808"/>
            <a:ext cx="1213667" cy="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05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r>
              <a:rPr lang="en-US" dirty="0" err="1"/>
              <a:t>MPBond</a:t>
            </a:r>
            <a:r>
              <a:rPr lang="en-US" dirty="0"/>
              <a:t> prototype on Android smartphones and smartwatches</a:t>
            </a:r>
          </a:p>
          <a:p>
            <a:r>
              <a:rPr lang="en-US" dirty="0"/>
              <a:t>Comparison baselines</a:t>
            </a:r>
          </a:p>
          <a:p>
            <a:pPr lvl="1"/>
            <a:r>
              <a:rPr lang="en-US" dirty="0"/>
              <a:t>Single device, kibbutz [1], COMBINE [2]</a:t>
            </a:r>
          </a:p>
          <a:p>
            <a:r>
              <a:rPr lang="en-US" dirty="0"/>
              <a:t>Evaluation setup</a:t>
            </a:r>
          </a:p>
          <a:p>
            <a:pPr lvl="1"/>
            <a:r>
              <a:rPr lang="en-US" dirty="0"/>
              <a:t>Applications: file download, video streaming</a:t>
            </a:r>
          </a:p>
          <a:p>
            <a:pPr lvl="1"/>
            <a:r>
              <a:rPr lang="en-US" dirty="0"/>
              <a:t>Networks: emulated (with </a:t>
            </a:r>
            <a:r>
              <a:rPr lang="en-US" dirty="0" err="1"/>
              <a:t>tc</a:t>
            </a:r>
            <a:r>
              <a:rPr lang="en-US" dirty="0"/>
              <a:t>) and real </a:t>
            </a:r>
            <a:r>
              <a:rPr lang="en-US" dirty="0" err="1"/>
              <a:t>WiFi</a:t>
            </a:r>
            <a:r>
              <a:rPr lang="en-US" dirty="0"/>
              <a:t> and LTE</a:t>
            </a:r>
          </a:p>
          <a:p>
            <a:pPr lvl="1"/>
            <a:r>
              <a:rPr lang="en-US" dirty="0"/>
              <a:t>Devices: smartphones (Pixel 2, Nexus 6P) and a smartwatch (LG Urbane 2nd)</a:t>
            </a:r>
          </a:p>
          <a:p>
            <a:endParaRPr lang="en-US" dirty="0"/>
          </a:p>
        </p:txBody>
      </p:sp>
      <p:sp>
        <p:nvSpPr>
          <p:cNvPr id="4" name="Rectangle 3"/>
          <p:cNvSpPr/>
          <p:nvPr/>
        </p:nvSpPr>
        <p:spPr>
          <a:xfrm>
            <a:off x="830610" y="5665569"/>
            <a:ext cx="10406744" cy="646331"/>
          </a:xfrm>
          <a:prstGeom prst="rect">
            <a:avLst/>
          </a:prstGeom>
        </p:spPr>
        <p:txBody>
          <a:bodyPr wrap="square">
            <a:spAutoFit/>
          </a:bodyPr>
          <a:lstStyle/>
          <a:p>
            <a:r>
              <a:rPr lang="en-US" dirty="0">
                <a:solidFill>
                  <a:schemeClr val="accent1"/>
                </a:solidFill>
              </a:rPr>
              <a:t>[1] Using cooperation for low power low latency cellular connectivity, </a:t>
            </a:r>
            <a:r>
              <a:rPr lang="en-US" dirty="0" err="1">
                <a:solidFill>
                  <a:schemeClr val="accent1"/>
                </a:solidFill>
              </a:rPr>
              <a:t>CoNEXT</a:t>
            </a:r>
            <a:r>
              <a:rPr lang="en-US" dirty="0">
                <a:solidFill>
                  <a:schemeClr val="accent1"/>
                </a:solidFill>
              </a:rPr>
              <a:t> 2014</a:t>
            </a:r>
          </a:p>
          <a:p>
            <a:r>
              <a:rPr lang="en-US" dirty="0">
                <a:solidFill>
                  <a:schemeClr val="accent1"/>
                </a:solidFill>
              </a:rPr>
              <a:t>[2] Combine: leveraging the power of wireless peers through collaborative downloading, </a:t>
            </a:r>
            <a:r>
              <a:rPr lang="en-US" dirty="0" err="1">
                <a:solidFill>
                  <a:schemeClr val="accent1"/>
                </a:solidFill>
              </a:rPr>
              <a:t>MobiSys</a:t>
            </a:r>
            <a:r>
              <a:rPr lang="en-US" dirty="0">
                <a:solidFill>
                  <a:schemeClr val="accent1"/>
                </a:solidFill>
              </a:rPr>
              <a:t> 2007</a:t>
            </a:r>
          </a:p>
        </p:txBody>
      </p:sp>
    </p:spTree>
    <p:extLst>
      <p:ext uri="{BB962C8B-B14F-4D97-AF65-F5344CB8AC3E}">
        <p14:creationId xmlns:p14="http://schemas.microsoft.com/office/powerpoint/2010/main" val="3090853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a:t>
            </a:r>
            <a:r>
              <a:rPr lang="en-US" altLang="zh-CN" dirty="0"/>
              <a:t>Stable network conditions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3030322"/>
            <a:ext cx="11935152" cy="2877902"/>
          </a:xfrm>
        </p:spPr>
      </p:pic>
      <p:sp>
        <p:nvSpPr>
          <p:cNvPr id="7" name="Content Placeholder 2"/>
          <p:cNvSpPr txBox="1">
            <a:spLocks/>
          </p:cNvSpPr>
          <p:nvPr/>
        </p:nvSpPr>
        <p:spPr>
          <a:xfrm>
            <a:off x="838200" y="1825625"/>
            <a:ext cx="10515600" cy="13353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dirty="0"/>
              <a:t>File download</a:t>
            </a:r>
          </a:p>
          <a:p>
            <a:pPr lvl="1"/>
            <a:r>
              <a:rPr lang="en-US" dirty="0"/>
              <a:t>Primary: Pixel 2, Helper 1: Nexus 6P, Helper 2: LG Urbane 2nd</a:t>
            </a:r>
          </a:p>
          <a:p>
            <a:pPr lvl="1"/>
            <a:r>
              <a:rPr lang="en-US" dirty="0"/>
              <a:t>PS-Path: 8Mbps, HS-Path: 10Mbps, pipe: 5Mbps</a:t>
            </a:r>
          </a:p>
        </p:txBody>
      </p:sp>
      <p:sp>
        <p:nvSpPr>
          <p:cNvPr id="5" name="Rounded Rectangle 4"/>
          <p:cNvSpPr/>
          <p:nvPr/>
        </p:nvSpPr>
        <p:spPr>
          <a:xfrm>
            <a:off x="465221" y="5865591"/>
            <a:ext cx="11197390" cy="907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 Using more devices reduces download time, with reasonable increase of total energy </a:t>
            </a:r>
          </a:p>
          <a:p>
            <a:pPr algn="ctr"/>
            <a:r>
              <a:rPr lang="en-US" sz="2400" dirty="0"/>
              <a:t>2. </a:t>
            </a:r>
            <a:r>
              <a:rPr lang="en-US" sz="2400" dirty="0" err="1"/>
              <a:t>MPBond</a:t>
            </a:r>
            <a:r>
              <a:rPr lang="en-US" sz="2400" dirty="0"/>
              <a:t> reduces energy and download time compared to kibbutz and COMBINE</a:t>
            </a:r>
          </a:p>
        </p:txBody>
      </p:sp>
    </p:spTree>
    <p:extLst>
      <p:ext uri="{BB962C8B-B14F-4D97-AF65-F5344CB8AC3E}">
        <p14:creationId xmlns:p14="http://schemas.microsoft.com/office/powerpoint/2010/main" val="97933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a:t>
            </a:r>
            <a:r>
              <a:rPr lang="en-US" altLang="zh-CN" dirty="0"/>
              <a:t>Varying network conditions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5078" y="2849038"/>
            <a:ext cx="6995886" cy="2613931"/>
          </a:xfrm>
        </p:spPr>
      </p:pic>
      <p:sp>
        <p:nvSpPr>
          <p:cNvPr id="6" name="Content Placeholder 2"/>
          <p:cNvSpPr txBox="1">
            <a:spLocks/>
          </p:cNvSpPr>
          <p:nvPr/>
        </p:nvSpPr>
        <p:spPr>
          <a:xfrm>
            <a:off x="838200" y="2243579"/>
            <a:ext cx="6680200" cy="917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chemeClr val="accent1"/>
                </a:solidFill>
              </a:rPr>
              <a:t>Replay real </a:t>
            </a:r>
            <a:r>
              <a:rPr lang="en-US" dirty="0" err="1">
                <a:solidFill>
                  <a:schemeClr val="accent1"/>
                </a:solidFill>
              </a:rPr>
              <a:t>WiFi</a:t>
            </a:r>
            <a:r>
              <a:rPr lang="en-US" dirty="0">
                <a:solidFill>
                  <a:schemeClr val="accent1"/>
                </a:solidFill>
              </a:rPr>
              <a:t> and LTE bandwidth traces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6410" y="2805479"/>
            <a:ext cx="3247390" cy="2770371"/>
          </a:xfrm>
          <a:prstGeom prst="rect">
            <a:avLst/>
          </a:prstGeom>
        </p:spPr>
      </p:pic>
      <p:sp>
        <p:nvSpPr>
          <p:cNvPr id="9" name="Content Placeholder 2"/>
          <p:cNvSpPr txBox="1">
            <a:spLocks/>
          </p:cNvSpPr>
          <p:nvPr/>
        </p:nvSpPr>
        <p:spPr>
          <a:xfrm>
            <a:off x="8098971" y="2243578"/>
            <a:ext cx="3857256" cy="917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chemeClr val="accent1"/>
                </a:solidFill>
              </a:rPr>
              <a:t>In-the-wild experiments</a:t>
            </a:r>
          </a:p>
        </p:txBody>
      </p:sp>
      <p:sp>
        <p:nvSpPr>
          <p:cNvPr id="7" name="Rounded Rectangle 6"/>
          <p:cNvSpPr/>
          <p:nvPr/>
        </p:nvSpPr>
        <p:spPr>
          <a:xfrm>
            <a:off x="508002" y="5646059"/>
            <a:ext cx="11161485" cy="957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MPBond</a:t>
            </a:r>
            <a:r>
              <a:rPr lang="en-US" sz="2800" dirty="0"/>
              <a:t> reduces the file download time by 13%-35%, which also translates to lower energy consumption, compared to kibbutz and COMBINE</a:t>
            </a:r>
          </a:p>
        </p:txBody>
      </p:sp>
    </p:spTree>
    <p:extLst>
      <p:ext uri="{BB962C8B-B14F-4D97-AF65-F5344CB8AC3E}">
        <p14:creationId xmlns:p14="http://schemas.microsoft.com/office/powerpoint/2010/main" val="411391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Video streaming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5600" y="3284536"/>
            <a:ext cx="9728200" cy="2694905"/>
          </a:xfrm>
        </p:spPr>
      </p:pic>
      <p:sp>
        <p:nvSpPr>
          <p:cNvPr id="6" name="Content Placeholder 2"/>
          <p:cNvSpPr txBox="1">
            <a:spLocks/>
          </p:cNvSpPr>
          <p:nvPr/>
        </p:nvSpPr>
        <p:spPr>
          <a:xfrm>
            <a:off x="838200" y="1825625"/>
            <a:ext cx="10515600" cy="15126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Three video sources: Big Buck Bunny w/ 2-sec segments (B2), Tears of Steel w/ 2-sec segments (T2) and 6-sec segments (T6)</a:t>
            </a:r>
          </a:p>
          <a:p>
            <a:r>
              <a:rPr lang="en-US" dirty="0"/>
              <a:t>PS-Path: 5Mbps, HS-Path: 10Mbps, pipe: 5Mbps</a:t>
            </a:r>
          </a:p>
        </p:txBody>
      </p:sp>
      <p:sp>
        <p:nvSpPr>
          <p:cNvPr id="7" name="Rounded Rectangle 6"/>
          <p:cNvSpPr/>
          <p:nvPr/>
        </p:nvSpPr>
        <p:spPr>
          <a:xfrm>
            <a:off x="304800" y="5979441"/>
            <a:ext cx="11489368" cy="719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 </a:t>
            </a:r>
            <a:r>
              <a:rPr lang="en-US" sz="2400" dirty="0" err="1"/>
              <a:t>MPBond</a:t>
            </a:r>
            <a:r>
              <a:rPr lang="en-US" sz="2400" dirty="0"/>
              <a:t> reduces energy consumption compared to kibbutz with same # of devices</a:t>
            </a:r>
          </a:p>
          <a:p>
            <a:pPr algn="ctr"/>
            <a:r>
              <a:rPr lang="en-US" sz="2400" dirty="0"/>
              <a:t>2. With 3 devices, </a:t>
            </a:r>
            <a:r>
              <a:rPr lang="en-US" sz="2400" dirty="0" err="1"/>
              <a:t>MPBond</a:t>
            </a:r>
            <a:r>
              <a:rPr lang="en-US" sz="2400" dirty="0"/>
              <a:t> improves the video bitrate by up to 118% compared to kibbutz</a:t>
            </a:r>
          </a:p>
        </p:txBody>
      </p:sp>
    </p:spTree>
    <p:extLst>
      <p:ext uri="{BB962C8B-B14F-4D97-AF65-F5344CB8AC3E}">
        <p14:creationId xmlns:p14="http://schemas.microsoft.com/office/powerpoint/2010/main" val="205313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on-slip Wood Desktop Mobile Phone Holder Stand for iPad Table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282" y="3882020"/>
            <a:ext cx="2898775" cy="28987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Ubiquitous Personal Mobile Devices</a:t>
            </a:r>
          </a:p>
        </p:txBody>
      </p:sp>
      <p:sp>
        <p:nvSpPr>
          <p:cNvPr id="3" name="Content Placeholder 2"/>
          <p:cNvSpPr>
            <a:spLocks noGrp="1"/>
          </p:cNvSpPr>
          <p:nvPr>
            <p:ph idx="1"/>
          </p:nvPr>
        </p:nvSpPr>
        <p:spPr>
          <a:xfrm>
            <a:off x="7315199" y="1978025"/>
            <a:ext cx="3574473" cy="557357"/>
          </a:xfrm>
        </p:spPr>
        <p:txBody>
          <a:bodyPr>
            <a:noAutofit/>
          </a:bodyPr>
          <a:lstStyle/>
          <a:p>
            <a:pPr marL="0" indent="0">
              <a:buNone/>
            </a:pPr>
            <a:r>
              <a:rPr lang="en-US" sz="3200" dirty="0">
                <a:solidFill>
                  <a:schemeClr val="accent1"/>
                </a:solidFill>
              </a:rPr>
              <a:t>Group activities</a:t>
            </a:r>
          </a:p>
        </p:txBody>
      </p:sp>
      <p:sp>
        <p:nvSpPr>
          <p:cNvPr id="4" name="Content Placeholder 2"/>
          <p:cNvSpPr txBox="1">
            <a:spLocks/>
          </p:cNvSpPr>
          <p:nvPr/>
        </p:nvSpPr>
        <p:spPr>
          <a:xfrm>
            <a:off x="990599" y="1978025"/>
            <a:ext cx="4520637" cy="557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solidFill>
                  <a:schemeClr val="accent1"/>
                </a:solidFill>
              </a:rPr>
              <a:t>Multi-device ownership</a:t>
            </a:r>
          </a:p>
        </p:txBody>
      </p:sp>
      <p:pic>
        <p:nvPicPr>
          <p:cNvPr id="1026" name="Picture 2" descr="eople Who Use Two Cellphones - WSJ"/>
          <p:cNvPicPr>
            <a:picLocks noChangeAspect="1" noChangeArrowheads="1"/>
          </p:cNvPicPr>
          <p:nvPr/>
        </p:nvPicPr>
        <p:blipFill rotWithShape="1">
          <a:blip r:embed="rId4">
            <a:extLst>
              <a:ext uri="{28A0092B-C50C-407E-A947-70E740481C1C}">
                <a14:useLocalDpi xmlns:a14="http://schemas.microsoft.com/office/drawing/2010/main" val="0"/>
              </a:ext>
            </a:extLst>
          </a:blip>
          <a:srcRect l="13647"/>
          <a:stretch/>
        </p:blipFill>
        <p:spPr bwMode="auto">
          <a:xfrm>
            <a:off x="893621" y="2935410"/>
            <a:ext cx="2673927" cy="17417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ject Fi is now Google Fi, will support multiple Android based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2679" y="2866569"/>
            <a:ext cx="2139901" cy="14240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troduction to BYOD policies for small- and medium-sized business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4419" y="2953342"/>
            <a:ext cx="3347558" cy="12684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gels fans set world record for largest gathering of people us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085" y="4449295"/>
            <a:ext cx="3450495" cy="207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Mobile devices need network-level collaboration</a:t>
            </a:r>
          </a:p>
          <a:p>
            <a:r>
              <a:rPr lang="en-US" dirty="0"/>
              <a:t>Collaboration made efficient &amp; easy by </a:t>
            </a:r>
            <a:r>
              <a:rPr lang="en-US" dirty="0" err="1"/>
              <a:t>MPBond</a:t>
            </a:r>
            <a:endParaRPr lang="en-US" dirty="0"/>
          </a:p>
          <a:p>
            <a:pPr lvl="1"/>
            <a:r>
              <a:rPr lang="en-US" dirty="0"/>
              <a:t>Distributed multipath transport</a:t>
            </a:r>
          </a:p>
          <a:p>
            <a:pPr lvl="1"/>
            <a:r>
              <a:rPr lang="en-US" dirty="0"/>
              <a:t>Device, connection, and buffer management</a:t>
            </a:r>
          </a:p>
          <a:p>
            <a:pPr lvl="1"/>
            <a:r>
              <a:rPr lang="en-US" dirty="0"/>
              <a:t>Judicious pipe-aware scheduling</a:t>
            </a:r>
          </a:p>
          <a:p>
            <a:r>
              <a:rPr lang="en-US" dirty="0" err="1"/>
              <a:t>MPBond</a:t>
            </a:r>
            <a:r>
              <a:rPr lang="en-US" dirty="0"/>
              <a:t> prevails over existing collaboration schemes</a:t>
            </a:r>
          </a:p>
          <a:p>
            <a:pPr lvl="1"/>
            <a:r>
              <a:rPr lang="en-US" dirty="0"/>
              <a:t>Performance, energy efficiency, and flexibility</a:t>
            </a:r>
          </a:p>
        </p:txBody>
      </p:sp>
      <p:sp>
        <p:nvSpPr>
          <p:cNvPr id="4" name="TextBox 3"/>
          <p:cNvSpPr txBox="1"/>
          <p:nvPr/>
        </p:nvSpPr>
        <p:spPr>
          <a:xfrm>
            <a:off x="3050899" y="5337556"/>
            <a:ext cx="4647156" cy="646331"/>
          </a:xfrm>
          <a:prstGeom prst="rect">
            <a:avLst/>
          </a:prstGeom>
          <a:noFill/>
        </p:spPr>
        <p:txBody>
          <a:bodyPr wrap="square" rtlCol="0">
            <a:spAutoFit/>
          </a:bodyPr>
          <a:lstStyle/>
          <a:p>
            <a:r>
              <a:rPr lang="en-US" altLang="zh-CN" sz="3600" dirty="0"/>
              <a:t>Thank</a:t>
            </a:r>
            <a:r>
              <a:rPr lang="zh-CN" altLang="en-US" sz="3600" dirty="0"/>
              <a:t> </a:t>
            </a:r>
            <a:r>
              <a:rPr lang="en-US" altLang="zh-CN" sz="3600" dirty="0"/>
              <a:t>you!</a:t>
            </a:r>
            <a:r>
              <a:rPr lang="zh-CN" altLang="en-US" sz="3600" dirty="0"/>
              <a:t> </a:t>
            </a:r>
            <a:r>
              <a:rPr lang="en-US" altLang="zh-CN" sz="3600" dirty="0"/>
              <a:t>Questions?</a:t>
            </a:r>
            <a:endParaRPr lang="en-US" sz="3600" dirty="0"/>
          </a:p>
        </p:txBody>
      </p:sp>
      <p:pic>
        <p:nvPicPr>
          <p:cNvPr id="5" name="Picture 4"/>
          <p:cNvPicPr>
            <a:picLocks noChangeAspect="1"/>
          </p:cNvPicPr>
          <p:nvPr/>
        </p:nvPicPr>
        <p:blipFill>
          <a:blip r:embed="rId3"/>
          <a:stretch>
            <a:fillRect/>
          </a:stretch>
        </p:blipFill>
        <p:spPr>
          <a:xfrm>
            <a:off x="7738886" y="4949988"/>
            <a:ext cx="1543311" cy="1543311"/>
          </a:xfrm>
          <a:prstGeom prst="rect">
            <a:avLst/>
          </a:prstGeom>
        </p:spPr>
      </p:pic>
    </p:spTree>
    <p:extLst>
      <p:ext uri="{BB962C8B-B14F-4D97-AF65-F5344CB8AC3E}">
        <p14:creationId xmlns:p14="http://schemas.microsoft.com/office/powerpoint/2010/main" val="3348172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Network-level Collaboration Helps!</a:t>
            </a:r>
          </a:p>
        </p:txBody>
      </p:sp>
      <p:sp>
        <p:nvSpPr>
          <p:cNvPr id="3" name="Content Placeholder 2"/>
          <p:cNvSpPr>
            <a:spLocks noGrp="1"/>
          </p:cNvSpPr>
          <p:nvPr>
            <p:ph idx="1"/>
          </p:nvPr>
        </p:nvSpPr>
        <p:spPr>
          <a:xfrm>
            <a:off x="403351" y="1783903"/>
            <a:ext cx="3495124" cy="917893"/>
          </a:xfrm>
        </p:spPr>
        <p:txBody>
          <a:bodyPr/>
          <a:lstStyle/>
          <a:p>
            <a:pPr marL="0" indent="0">
              <a:buNone/>
            </a:pPr>
            <a:r>
              <a:rPr lang="en-US" dirty="0">
                <a:solidFill>
                  <a:schemeClr val="accent1"/>
                </a:solidFill>
              </a:rPr>
              <a:t>Improve throughput</a:t>
            </a:r>
          </a:p>
          <a:p>
            <a:endParaRPr lang="en-US" dirty="0"/>
          </a:p>
        </p:txBody>
      </p:sp>
      <p:sp>
        <p:nvSpPr>
          <p:cNvPr id="4" name="Content Placeholder 2"/>
          <p:cNvSpPr txBox="1">
            <a:spLocks/>
          </p:cNvSpPr>
          <p:nvPr/>
        </p:nvSpPr>
        <p:spPr>
          <a:xfrm>
            <a:off x="3963885" y="1799644"/>
            <a:ext cx="4641273" cy="834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chemeClr val="accent1"/>
                </a:solidFill>
              </a:rPr>
              <a:t>Tackle per-device rate limit</a:t>
            </a:r>
          </a:p>
        </p:txBody>
      </p:sp>
      <p:sp>
        <p:nvSpPr>
          <p:cNvPr id="5" name="Rounded Rectangle 4"/>
          <p:cNvSpPr/>
          <p:nvPr/>
        </p:nvSpPr>
        <p:spPr>
          <a:xfrm>
            <a:off x="1163782" y="5584283"/>
            <a:ext cx="9758131" cy="719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Need a </a:t>
            </a:r>
            <a:r>
              <a:rPr lang="en-US" altLang="zh-CN" sz="2800" dirty="0"/>
              <a:t>software</a:t>
            </a:r>
            <a:r>
              <a:rPr lang="zh-CN" altLang="en-US" sz="2800" dirty="0"/>
              <a:t> </a:t>
            </a:r>
            <a:r>
              <a:rPr lang="en-US" sz="2800" dirty="0"/>
              <a:t>framework</a:t>
            </a:r>
            <a:r>
              <a:rPr lang="zh-CN" altLang="en-US" sz="2800" dirty="0"/>
              <a:t> </a:t>
            </a:r>
            <a:r>
              <a:rPr lang="en-US" altLang="zh-CN" sz="2800" dirty="0"/>
              <a:t>to</a:t>
            </a:r>
            <a:r>
              <a:rPr lang="zh-CN" altLang="en-US" sz="2800" dirty="0"/>
              <a:t> </a:t>
            </a:r>
            <a:r>
              <a:rPr lang="en-US" altLang="zh-CN" sz="2800" dirty="0"/>
              <a:t>bridge</a:t>
            </a:r>
            <a:r>
              <a:rPr lang="zh-CN" altLang="en-US" sz="2800" dirty="0"/>
              <a:t> </a:t>
            </a:r>
            <a:r>
              <a:rPr lang="en-US" altLang="zh-CN" sz="2800" dirty="0"/>
              <a:t>networking</a:t>
            </a:r>
            <a:r>
              <a:rPr lang="zh-CN" altLang="en-US" sz="2800" dirty="0"/>
              <a:t> </a:t>
            </a:r>
            <a:r>
              <a:rPr lang="en-US" altLang="zh-CN" sz="2800" dirty="0"/>
              <a:t>hardware </a:t>
            </a:r>
            <a:r>
              <a:rPr lang="en-US" altLang="zh-CN" sz="2800" dirty="0">
                <a:solidFill>
                  <a:schemeClr val="tx1"/>
                </a:solidFill>
                <a:sym typeface="Wingdings" pitchFamily="2" charset="2"/>
              </a:rPr>
              <a:t></a:t>
            </a:r>
            <a:endParaRPr lang="en-US" sz="2800" dirty="0">
              <a:solidFill>
                <a:schemeClr val="tx1"/>
              </a:solidFill>
            </a:endParaRPr>
          </a:p>
        </p:txBody>
      </p:sp>
      <p:sp>
        <p:nvSpPr>
          <p:cNvPr id="6" name="Content Placeholder 2"/>
          <p:cNvSpPr txBox="1">
            <a:spLocks/>
          </p:cNvSpPr>
          <p:nvPr/>
        </p:nvSpPr>
        <p:spPr>
          <a:xfrm>
            <a:off x="8430494" y="1813499"/>
            <a:ext cx="3844636" cy="834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chemeClr val="accent1"/>
                </a:solidFill>
              </a:rPr>
              <a:t>Extend wireless range</a:t>
            </a:r>
          </a:p>
        </p:txBody>
      </p:sp>
      <p:pic>
        <p:nvPicPr>
          <p:cNvPr id="2050"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60" y="4001089"/>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003" y="3955130"/>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1596986" y="2254983"/>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hone Icons Transparent &amp; PNG Clipart Free Download - YW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4104" y="3955130"/>
            <a:ext cx="1063986" cy="106398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rizon Pre Paid Logo Transparent &amp; PNG Clipart Free Download - YWD"/>
          <p:cNvPicPr>
            <a:picLocks noChangeAspect="1" noChangeArrowheads="1"/>
          </p:cNvPicPr>
          <p:nvPr/>
        </p:nvPicPr>
        <p:blipFill rotWithShape="1">
          <a:blip r:embed="rId6">
            <a:extLst>
              <a:ext uri="{28A0092B-C50C-407E-A947-70E740481C1C}">
                <a14:useLocalDpi xmlns:a14="http://schemas.microsoft.com/office/drawing/2010/main" val="0"/>
              </a:ext>
            </a:extLst>
          </a:blip>
          <a:srcRect b="50706"/>
          <a:stretch/>
        </p:blipFill>
        <p:spPr bwMode="auto">
          <a:xfrm>
            <a:off x="450829" y="3067003"/>
            <a:ext cx="1002384" cy="4934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amp;T U-verse Official Si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3098" y="3020902"/>
            <a:ext cx="615121" cy="61512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flipH="1">
            <a:off x="4894681" y="2929346"/>
            <a:ext cx="927144" cy="96560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5264298" y="4290965"/>
            <a:ext cx="1375753" cy="9234"/>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289964" y="3158836"/>
            <a:ext cx="641835" cy="645568"/>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196030" y="2982417"/>
            <a:ext cx="768905" cy="939176"/>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085006" y="3089979"/>
            <a:ext cx="644981" cy="775274"/>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1405532" y="4403005"/>
            <a:ext cx="1334585" cy="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2072" name="Picture 24" descr="ndroid Wear Icon at Vectorified.com | Collection of Android Wear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2953" y="3885046"/>
            <a:ext cx="558669" cy="837149"/>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outer - Free computer icons"/>
          <p:cNvPicPr>
            <a:picLocks noChangeAspect="1" noChangeArrowheads="1"/>
          </p:cNvPicPr>
          <p:nvPr/>
        </p:nvPicPr>
        <p:blipFill rotWithShape="1">
          <a:blip r:embed="rId9">
            <a:extLst>
              <a:ext uri="{28A0092B-C50C-407E-A947-70E740481C1C}">
                <a14:useLocalDpi xmlns:a14="http://schemas.microsoft.com/office/drawing/2010/main" val="0"/>
              </a:ext>
            </a:extLst>
          </a:blip>
          <a:srcRect l="20452" t="11893" r="16623" b="7392"/>
          <a:stretch/>
        </p:blipFill>
        <p:spPr bwMode="auto">
          <a:xfrm>
            <a:off x="5319547" y="2271777"/>
            <a:ext cx="1257961" cy="84714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4" descr="ndroid Wear Icon at Vectorified.com | Collection of Android Wear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4045" y="3515990"/>
            <a:ext cx="558669" cy="8371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1373" y="3534475"/>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ntenna Icon Png #226888 - Free Icons Librar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19674" y="2438400"/>
            <a:ext cx="477245" cy="817222"/>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Arrow Connector 64"/>
          <p:cNvCxnSpPr/>
          <p:nvPr/>
        </p:nvCxnSpPr>
        <p:spPr>
          <a:xfrm flipH="1">
            <a:off x="10805801" y="3200202"/>
            <a:ext cx="431887" cy="536746"/>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943372" y="3940152"/>
            <a:ext cx="1183542" cy="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2096" name="Picture 48" descr="luetooth Icon Png #410019 - Free Icons #1301469 - PNG Images - PNG"/>
          <p:cNvPicPr>
            <a:picLocks noChangeAspect="1" noChangeArrowheads="1"/>
          </p:cNvPicPr>
          <p:nvPr/>
        </p:nvPicPr>
        <p:blipFill rotWithShape="1">
          <a:blip r:embed="rId11">
            <a:extLst>
              <a:ext uri="{28A0092B-C50C-407E-A947-70E740481C1C}">
                <a14:useLocalDpi xmlns:a14="http://schemas.microsoft.com/office/drawing/2010/main" val="0"/>
              </a:ext>
            </a:extLst>
          </a:blip>
          <a:srcRect l="24411" r="15912"/>
          <a:stretch/>
        </p:blipFill>
        <p:spPr bwMode="auto">
          <a:xfrm>
            <a:off x="5732153" y="4360807"/>
            <a:ext cx="489011" cy="6104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8" descr="luetooth Icon Png #410019 - Free Icons #1301469 - PNG Images - PNG"/>
          <p:cNvPicPr>
            <a:picLocks noChangeAspect="1" noChangeArrowheads="1"/>
          </p:cNvPicPr>
          <p:nvPr/>
        </p:nvPicPr>
        <p:blipFill rotWithShape="1">
          <a:blip r:embed="rId11">
            <a:extLst>
              <a:ext uri="{28A0092B-C50C-407E-A947-70E740481C1C}">
                <a14:useLocalDpi xmlns:a14="http://schemas.microsoft.com/office/drawing/2010/main" val="0"/>
              </a:ext>
            </a:extLst>
          </a:blip>
          <a:srcRect l="24411" r="15912"/>
          <a:stretch/>
        </p:blipFill>
        <p:spPr bwMode="auto">
          <a:xfrm>
            <a:off x="9390820" y="4007314"/>
            <a:ext cx="363973" cy="4543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2" descr="i-Fi PNG Logo Images, Logo Wifi Pictures - Free Transparent PNG Logo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09026" y="3170230"/>
            <a:ext cx="660673" cy="32914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2" descr="i-Fi PNG Logo Images, Logo Wifi Pictures - Free Transparent PNG Logo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87292" y="3194945"/>
            <a:ext cx="660673" cy="32914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8" descr="outer - Free computer icons"/>
          <p:cNvPicPr>
            <a:picLocks noChangeAspect="1" noChangeArrowheads="1"/>
          </p:cNvPicPr>
          <p:nvPr/>
        </p:nvPicPr>
        <p:blipFill rotWithShape="1">
          <a:blip r:embed="rId9">
            <a:extLst>
              <a:ext uri="{28A0092B-C50C-407E-A947-70E740481C1C}">
                <a14:useLocalDpi xmlns:a14="http://schemas.microsoft.com/office/drawing/2010/main" val="0"/>
              </a:ext>
            </a:extLst>
          </a:blip>
          <a:srcRect l="20452" t="11893" r="16623" b="7392"/>
          <a:stretch/>
        </p:blipFill>
        <p:spPr bwMode="auto">
          <a:xfrm>
            <a:off x="10603470" y="4335340"/>
            <a:ext cx="1148916" cy="77371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p:cNvCxnSpPr/>
          <p:nvPr/>
        </p:nvCxnSpPr>
        <p:spPr>
          <a:xfrm flipH="1" flipV="1">
            <a:off x="10769802" y="4234500"/>
            <a:ext cx="460117" cy="450788"/>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if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8541" y="4434644"/>
            <a:ext cx="519400" cy="5194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if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57927" y="3481326"/>
            <a:ext cx="409982" cy="409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78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7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4" descr="T&amp;T U-verse Official 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068" y="3170271"/>
            <a:ext cx="615121" cy="6151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Collaboration Meets Multipath Transport</a:t>
            </a:r>
          </a:p>
        </p:txBody>
      </p:sp>
      <p:sp>
        <p:nvSpPr>
          <p:cNvPr id="3" name="Content Placeholder 2"/>
          <p:cNvSpPr>
            <a:spLocks noGrp="1"/>
          </p:cNvSpPr>
          <p:nvPr>
            <p:ph idx="1"/>
          </p:nvPr>
        </p:nvSpPr>
        <p:spPr>
          <a:xfrm>
            <a:off x="655039" y="2142878"/>
            <a:ext cx="5465617" cy="1307074"/>
          </a:xfrm>
        </p:spPr>
        <p:txBody>
          <a:bodyPr>
            <a:normAutofit/>
          </a:bodyPr>
          <a:lstStyle/>
          <a:p>
            <a:pPr marL="0" indent="0">
              <a:buNone/>
            </a:pPr>
            <a:r>
              <a:rPr lang="en-US" altLang="zh-CN" sz="2400" dirty="0">
                <a:solidFill>
                  <a:schemeClr val="accent1"/>
                </a:solidFill>
              </a:rPr>
              <a:t>Simultaneous</a:t>
            </a:r>
            <a:r>
              <a:rPr lang="en-US" sz="2400" dirty="0">
                <a:solidFill>
                  <a:schemeClr val="accent1"/>
                </a:solidFill>
              </a:rPr>
              <a:t> data </a:t>
            </a:r>
            <a:r>
              <a:rPr lang="en-US" altLang="zh-CN" sz="2400" dirty="0">
                <a:solidFill>
                  <a:schemeClr val="accent1"/>
                </a:solidFill>
              </a:rPr>
              <a:t>transfers</a:t>
            </a:r>
            <a:r>
              <a:rPr lang="en-US" sz="2400" dirty="0">
                <a:solidFill>
                  <a:schemeClr val="accent1"/>
                </a:solidFill>
              </a:rPr>
              <a:t> over multiple network paths (</a:t>
            </a:r>
            <a:r>
              <a:rPr lang="en-US" altLang="zh-CN" sz="2400" i="1" dirty="0">
                <a:solidFill>
                  <a:schemeClr val="accent1"/>
                </a:solidFill>
              </a:rPr>
              <a:t>aka</a:t>
            </a:r>
            <a:r>
              <a:rPr lang="en-US" altLang="zh-CN" sz="2400" dirty="0">
                <a:solidFill>
                  <a:schemeClr val="accent1"/>
                </a:solidFill>
              </a:rPr>
              <a:t>,</a:t>
            </a:r>
            <a:r>
              <a:rPr lang="zh-CN" altLang="en-US" sz="2400" dirty="0">
                <a:solidFill>
                  <a:schemeClr val="accent1"/>
                </a:solidFill>
              </a:rPr>
              <a:t> </a:t>
            </a:r>
            <a:r>
              <a:rPr lang="en-US" sz="2400" dirty="0" err="1">
                <a:solidFill>
                  <a:schemeClr val="accent1"/>
                </a:solidFill>
              </a:rPr>
              <a:t>subflows</a:t>
            </a:r>
            <a:r>
              <a:rPr lang="en-US" sz="2400" dirty="0">
                <a:solidFill>
                  <a:schemeClr val="accent1"/>
                </a:solidFill>
              </a:rPr>
              <a:t>)</a:t>
            </a:r>
          </a:p>
        </p:txBody>
      </p:sp>
      <p:sp>
        <p:nvSpPr>
          <p:cNvPr id="5" name="Rectangle 4"/>
          <p:cNvSpPr/>
          <p:nvPr/>
        </p:nvSpPr>
        <p:spPr>
          <a:xfrm>
            <a:off x="214743" y="6188216"/>
            <a:ext cx="6089073" cy="461665"/>
          </a:xfrm>
          <a:prstGeom prst="rect">
            <a:avLst/>
          </a:prstGeom>
        </p:spPr>
        <p:txBody>
          <a:bodyPr wrap="square">
            <a:spAutoFit/>
          </a:bodyPr>
          <a:lstStyle/>
          <a:p>
            <a:r>
              <a:rPr lang="en-US" sz="2400" dirty="0">
                <a:solidFill>
                  <a:schemeClr val="accent1"/>
                </a:solidFill>
              </a:rPr>
              <a:t>Traditional multipath transport (e.g., MPTCP)</a:t>
            </a:r>
          </a:p>
        </p:txBody>
      </p:sp>
      <p:pic>
        <p:nvPicPr>
          <p:cNvPr id="6"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2299548" y="3038143"/>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artphone | Fre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0220" y="5095589"/>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8184622" y="2927340"/>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martphone | Fre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9075" y="5004037"/>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phone Icons Transparent &amp; PNG Clipart Free Download - YW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7392" y="3844617"/>
            <a:ext cx="994222" cy="99422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a:off x="8601580" y="3775872"/>
            <a:ext cx="60225" cy="1023939"/>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215391" y="3436555"/>
            <a:ext cx="604430" cy="42804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9056914" y="4820008"/>
            <a:ext cx="762907" cy="627913"/>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42" name="Picture 24" descr="ndroid Wear Icon at Vectorified.com | Collection of Android Wear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3961" y="3990904"/>
            <a:ext cx="558669" cy="837149"/>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p:cNvCxnSpPr/>
          <p:nvPr/>
        </p:nvCxnSpPr>
        <p:spPr>
          <a:xfrm flipH="1">
            <a:off x="7774554" y="3480097"/>
            <a:ext cx="468398" cy="571487"/>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677174" y="4876447"/>
            <a:ext cx="764195" cy="677282"/>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024902" y="2312781"/>
            <a:ext cx="5890908" cy="461665"/>
          </a:xfrm>
          <a:prstGeom prst="rect">
            <a:avLst/>
          </a:prstGeom>
        </p:spPr>
        <p:txBody>
          <a:bodyPr wrap="none">
            <a:spAutoFit/>
          </a:bodyPr>
          <a:lstStyle/>
          <a:p>
            <a:pPr lvl="1"/>
            <a:r>
              <a:rPr lang="en-US" sz="2400" dirty="0" err="1">
                <a:solidFill>
                  <a:schemeClr val="accent1"/>
                </a:solidFill>
              </a:rPr>
              <a:t>Subflows</a:t>
            </a:r>
            <a:r>
              <a:rPr lang="en-US" sz="2400" dirty="0">
                <a:solidFill>
                  <a:schemeClr val="accent1"/>
                </a:solidFill>
              </a:rPr>
              <a:t> traverse multiple mobile devices</a:t>
            </a:r>
          </a:p>
        </p:txBody>
      </p:sp>
      <p:sp>
        <p:nvSpPr>
          <p:cNvPr id="50" name="Arc 49"/>
          <p:cNvSpPr/>
          <p:nvPr/>
        </p:nvSpPr>
        <p:spPr>
          <a:xfrm rot="2759686">
            <a:off x="1221590" y="3339677"/>
            <a:ext cx="2397260" cy="2447496"/>
          </a:xfrm>
          <a:prstGeom prst="arc">
            <a:avLst/>
          </a:prstGeom>
          <a:ln w="381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3317309">
            <a:off x="1950631" y="3312679"/>
            <a:ext cx="2504321" cy="2460717"/>
          </a:xfrm>
          <a:prstGeom prst="arc">
            <a:avLst/>
          </a:prstGeom>
          <a:ln w="3810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2" name="Picture 14" descr="T&amp;T U-verse Official 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83" y="4300832"/>
            <a:ext cx="615121" cy="61512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2" descr="i-Fi PNG Logo Images, Logo Wifi Pictures - Free Transparent PNG Log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6803" y="4264234"/>
            <a:ext cx="744141" cy="416254"/>
          </a:xfrm>
          <a:prstGeom prst="rect">
            <a:avLst/>
          </a:prstGeom>
          <a:noFill/>
          <a:extLst>
            <a:ext uri="{909E8E84-426E-40DD-AFC4-6F175D3DCCD1}">
              <a14:hiddenFill xmlns:a14="http://schemas.microsoft.com/office/drawing/2010/main">
                <a:solidFill>
                  <a:srgbClr val="FFFFFF"/>
                </a:solidFill>
              </a14:hiddenFill>
            </a:ext>
          </a:extLst>
        </p:spPr>
      </p:pic>
      <p:sp>
        <p:nvSpPr>
          <p:cNvPr id="54" name="Rounded Rectangle 53"/>
          <p:cNvSpPr/>
          <p:nvPr/>
        </p:nvSpPr>
        <p:spPr>
          <a:xfrm>
            <a:off x="6611377" y="6136657"/>
            <a:ext cx="5193418" cy="521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Need </a:t>
            </a:r>
            <a:r>
              <a:rPr lang="en-US" altLang="zh-CN" sz="2400" dirty="0">
                <a:solidFill>
                  <a:schemeClr val="bg1"/>
                </a:solidFill>
              </a:rPr>
              <a:t>“distributed”</a:t>
            </a:r>
            <a:r>
              <a:rPr lang="zh-CN" altLang="en-US" sz="2400" dirty="0">
                <a:solidFill>
                  <a:schemeClr val="bg1"/>
                </a:solidFill>
              </a:rPr>
              <a:t> </a:t>
            </a:r>
            <a:r>
              <a:rPr lang="en-US" altLang="zh-CN" sz="2400" dirty="0">
                <a:solidFill>
                  <a:schemeClr val="bg1"/>
                </a:solidFill>
              </a:rPr>
              <a:t>multipath</a:t>
            </a:r>
            <a:r>
              <a:rPr lang="zh-CN" altLang="en-US" sz="2400" dirty="0">
                <a:solidFill>
                  <a:schemeClr val="bg1"/>
                </a:solidFill>
              </a:rPr>
              <a:t> </a:t>
            </a:r>
            <a:r>
              <a:rPr lang="en-US" altLang="zh-CN" sz="2400" dirty="0">
                <a:solidFill>
                  <a:schemeClr val="bg1"/>
                </a:solidFill>
              </a:rPr>
              <a:t>transport</a:t>
            </a:r>
            <a:endParaRPr lang="en-US" sz="2400" dirty="0">
              <a:solidFill>
                <a:schemeClr val="bg1"/>
              </a:solidFill>
            </a:endParaRPr>
          </a:p>
        </p:txBody>
      </p:sp>
      <p:pic>
        <p:nvPicPr>
          <p:cNvPr id="28" name="Picture 22" descr="i-Fi PNG Logo Images, Logo Wifi Pictures - Free Transparent PNG Log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4151" y="5118613"/>
            <a:ext cx="744141" cy="4162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i-Fi PNG Logo Images, Logo Wifi Pictures - Free Transparent PNG Log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6273" y="5073997"/>
            <a:ext cx="744141" cy="41625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erizon Pre Paid Logo Transparent &amp; PNG Clipart Free Download - YWD"/>
          <p:cNvPicPr>
            <a:picLocks noChangeAspect="1" noChangeArrowheads="1"/>
          </p:cNvPicPr>
          <p:nvPr/>
        </p:nvPicPr>
        <p:blipFill rotWithShape="1">
          <a:blip r:embed="rId9">
            <a:extLst>
              <a:ext uri="{28A0092B-C50C-407E-A947-70E740481C1C}">
                <a14:useLocalDpi xmlns:a14="http://schemas.microsoft.com/office/drawing/2010/main" val="0"/>
              </a:ext>
            </a:extLst>
          </a:blip>
          <a:srcRect b="50706"/>
          <a:stretch/>
        </p:blipFill>
        <p:spPr bwMode="auto">
          <a:xfrm>
            <a:off x="9437392" y="3231085"/>
            <a:ext cx="1002384" cy="4934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obile Jobs | Glassdoo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51532" y="4088182"/>
            <a:ext cx="379656" cy="37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4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8" grpId="0"/>
      <p:bldP spid="50" grpId="0" animBg="1"/>
      <p:bldP spid="51" grpId="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6304718" cy="4201102"/>
          </a:xfrm>
        </p:spPr>
        <p:txBody>
          <a:bodyPr>
            <a:normAutofit/>
          </a:bodyPr>
          <a:lstStyle/>
          <a:p>
            <a:r>
              <a:rPr lang="en-US" altLang="zh-CN" dirty="0"/>
              <a:t>Proper</a:t>
            </a:r>
            <a:r>
              <a:rPr lang="zh-CN" altLang="en-US" dirty="0"/>
              <a:t> </a:t>
            </a:r>
            <a:r>
              <a:rPr lang="en-US" altLang="zh-CN" dirty="0"/>
              <a:t>m</a:t>
            </a:r>
            <a:r>
              <a:rPr lang="en-US" dirty="0"/>
              <a:t>anage</a:t>
            </a:r>
            <a:r>
              <a:rPr lang="en-US" altLang="zh-CN" dirty="0"/>
              <a:t>ment</a:t>
            </a:r>
            <a:r>
              <a:rPr lang="zh-CN" altLang="en-US" dirty="0"/>
              <a:t> </a:t>
            </a:r>
            <a:r>
              <a:rPr lang="en-US" altLang="zh-CN" dirty="0"/>
              <a:t>of</a:t>
            </a:r>
            <a:r>
              <a:rPr lang="en-US" dirty="0"/>
              <a:t> heterogeneous devices</a:t>
            </a:r>
            <a:r>
              <a:rPr lang="zh-CN" altLang="en-US" dirty="0"/>
              <a:t> </a:t>
            </a:r>
            <a:r>
              <a:rPr lang="en-US" altLang="zh-CN" dirty="0"/>
              <a:t>and</a:t>
            </a:r>
            <a:r>
              <a:rPr lang="zh-CN" altLang="en-US" dirty="0"/>
              <a:t> </a:t>
            </a:r>
            <a:r>
              <a:rPr lang="en-US" dirty="0"/>
              <a:t>links</a:t>
            </a:r>
          </a:p>
          <a:p>
            <a:r>
              <a:rPr lang="en-US" altLang="zh-CN" dirty="0"/>
              <a:t>Efficient</a:t>
            </a:r>
            <a:r>
              <a:rPr lang="zh-CN" altLang="en-US" dirty="0"/>
              <a:t> </a:t>
            </a:r>
            <a:r>
              <a:rPr lang="en-US" altLang="zh-CN" dirty="0"/>
              <a:t>l</a:t>
            </a:r>
            <a:r>
              <a:rPr lang="en-US" dirty="0"/>
              <a:t>everage </a:t>
            </a:r>
            <a:r>
              <a:rPr lang="en-US" altLang="zh-CN" dirty="0"/>
              <a:t>of</a:t>
            </a:r>
            <a:r>
              <a:rPr lang="zh-CN" altLang="en-US" dirty="0"/>
              <a:t> </a:t>
            </a:r>
            <a:r>
              <a:rPr lang="en-US" dirty="0"/>
              <a:t>helper devices</a:t>
            </a:r>
            <a:r>
              <a:rPr lang="zh-CN" altLang="en-US" dirty="0"/>
              <a:t> </a:t>
            </a:r>
            <a:r>
              <a:rPr lang="en-US" altLang="zh-CN" dirty="0"/>
              <a:t>to</a:t>
            </a:r>
            <a:r>
              <a:rPr lang="zh-CN" altLang="en-US" dirty="0"/>
              <a:t> </a:t>
            </a:r>
            <a:r>
              <a:rPr lang="en-US" altLang="zh-CN" dirty="0"/>
              <a:t>improve</a:t>
            </a:r>
            <a:r>
              <a:rPr lang="zh-CN" altLang="en-US" dirty="0"/>
              <a:t> </a:t>
            </a:r>
            <a:r>
              <a:rPr lang="en-US" altLang="zh-CN" dirty="0"/>
              <a:t>network</a:t>
            </a:r>
            <a:r>
              <a:rPr lang="zh-CN" altLang="en-US" dirty="0"/>
              <a:t> </a:t>
            </a:r>
            <a:r>
              <a:rPr lang="en-US" altLang="zh-CN" dirty="0"/>
              <a:t>performance</a:t>
            </a:r>
            <a:endParaRPr lang="en-US" dirty="0"/>
          </a:p>
          <a:p>
            <a:r>
              <a:rPr lang="en-US" altLang="zh-CN" dirty="0"/>
              <a:t>Judicious</a:t>
            </a:r>
            <a:r>
              <a:rPr lang="zh-CN" altLang="en-US" dirty="0"/>
              <a:t> </a:t>
            </a:r>
            <a:r>
              <a:rPr lang="en-US" altLang="zh-CN" dirty="0"/>
              <a:t>distribution</a:t>
            </a:r>
            <a:r>
              <a:rPr lang="zh-CN" altLang="en-US" dirty="0"/>
              <a:t> </a:t>
            </a:r>
            <a:r>
              <a:rPr lang="en-US" altLang="zh-CN" dirty="0"/>
              <a:t>of</a:t>
            </a:r>
            <a:r>
              <a:rPr lang="zh-CN" altLang="en-US" dirty="0"/>
              <a:t> </a:t>
            </a:r>
            <a:r>
              <a:rPr lang="en-US" altLang="zh-CN" dirty="0"/>
              <a:t>data</a:t>
            </a:r>
            <a:r>
              <a:rPr lang="zh-CN" altLang="en-US" dirty="0"/>
              <a:t> </a:t>
            </a:r>
            <a:r>
              <a:rPr lang="en-US" altLang="zh-CN" dirty="0"/>
              <a:t>over</a:t>
            </a:r>
            <a:r>
              <a:rPr lang="zh-CN" altLang="en-US" dirty="0"/>
              <a:t> </a:t>
            </a:r>
            <a:r>
              <a:rPr lang="en-US" altLang="zh-CN" dirty="0"/>
              <a:t>remote</a:t>
            </a:r>
            <a:r>
              <a:rPr lang="zh-CN" altLang="en-US" dirty="0"/>
              <a:t> </a:t>
            </a:r>
            <a:r>
              <a:rPr lang="en-US" altLang="zh-CN" dirty="0"/>
              <a:t>and</a:t>
            </a:r>
            <a:r>
              <a:rPr lang="zh-CN" altLang="en-US" dirty="0"/>
              <a:t> </a:t>
            </a:r>
            <a:r>
              <a:rPr lang="en-US" altLang="zh-CN" dirty="0"/>
              <a:t>local</a:t>
            </a:r>
            <a:r>
              <a:rPr lang="zh-CN" altLang="en-US" dirty="0"/>
              <a:t> </a:t>
            </a:r>
            <a:r>
              <a:rPr lang="en-US" altLang="zh-CN" dirty="0"/>
              <a:t>paths</a:t>
            </a:r>
          </a:p>
          <a:p>
            <a:r>
              <a:rPr lang="en-US" altLang="zh-CN" dirty="0"/>
              <a:t>A</a:t>
            </a:r>
            <a:r>
              <a:rPr lang="en-US" dirty="0"/>
              <a:t>ppropriate interfaces to apps and users</a:t>
            </a:r>
          </a:p>
          <a:p>
            <a:r>
              <a:rPr lang="en-US" altLang="zh-CN" dirty="0"/>
              <a:t>T</a:t>
            </a:r>
            <a:r>
              <a:rPr lang="en-US" dirty="0"/>
              <a:t>ransparen</a:t>
            </a:r>
            <a:r>
              <a:rPr lang="en-US" altLang="zh-CN" dirty="0"/>
              <a:t>cy</a:t>
            </a:r>
            <a:r>
              <a:rPr lang="zh-CN" altLang="en-US" dirty="0"/>
              <a:t> </a:t>
            </a:r>
            <a:r>
              <a:rPr lang="en-US" altLang="zh-CN" dirty="0"/>
              <a:t>of</a:t>
            </a:r>
            <a:r>
              <a:rPr lang="zh-CN" altLang="en-US" dirty="0"/>
              <a:t> </a:t>
            </a:r>
            <a:r>
              <a:rPr lang="en-US" altLang="zh-CN" dirty="0"/>
              <a:t>the</a:t>
            </a:r>
            <a:r>
              <a:rPr lang="zh-CN" altLang="en-US" dirty="0"/>
              <a:t> </a:t>
            </a:r>
            <a:r>
              <a:rPr lang="en-US" altLang="zh-CN" dirty="0"/>
              <a:t>scheme</a:t>
            </a:r>
            <a:r>
              <a:rPr lang="zh-CN" altLang="en-US" dirty="0"/>
              <a:t> </a:t>
            </a:r>
            <a:r>
              <a:rPr lang="en-US" dirty="0"/>
              <a:t>to client and server app</a:t>
            </a:r>
            <a:r>
              <a:rPr lang="en-US" altLang="zh-CN" dirty="0"/>
              <a:t>s</a:t>
            </a:r>
            <a:endParaRPr lang="en-US" dirty="0"/>
          </a:p>
        </p:txBody>
      </p:sp>
      <p:sp>
        <p:nvSpPr>
          <p:cNvPr id="4" name="Title 3"/>
          <p:cNvSpPr>
            <a:spLocks noGrp="1"/>
          </p:cNvSpPr>
          <p:nvPr>
            <p:ph type="title"/>
          </p:nvPr>
        </p:nvSpPr>
        <p:spPr>
          <a:xfrm>
            <a:off x="838199" y="365125"/>
            <a:ext cx="10709241" cy="1325563"/>
          </a:xfrm>
        </p:spPr>
        <p:txBody>
          <a:bodyPr>
            <a:normAutofit/>
          </a:bodyPr>
          <a:lstStyle/>
          <a:p>
            <a:r>
              <a:rPr lang="en-US" altLang="zh-CN" sz="4000" dirty="0"/>
              <a:t>Challenges</a:t>
            </a:r>
            <a:r>
              <a:rPr lang="zh-CN" altLang="en-US" sz="4000" dirty="0"/>
              <a:t> </a:t>
            </a:r>
            <a:r>
              <a:rPr lang="en-US" altLang="zh-CN" sz="4000" dirty="0"/>
              <a:t>for</a:t>
            </a:r>
            <a:r>
              <a:rPr lang="zh-CN" altLang="en-US" sz="4000" dirty="0"/>
              <a:t> </a:t>
            </a:r>
            <a:r>
              <a:rPr lang="en-US" altLang="zh-CN" sz="4000" dirty="0"/>
              <a:t>An</a:t>
            </a:r>
            <a:r>
              <a:rPr lang="zh-CN" altLang="en-US" sz="4000" dirty="0"/>
              <a:t> </a:t>
            </a:r>
            <a:r>
              <a:rPr lang="en-US" altLang="zh-CN" sz="4000" dirty="0"/>
              <a:t>Efficient</a:t>
            </a:r>
            <a:r>
              <a:rPr lang="zh-CN" altLang="en-US" sz="4000" dirty="0"/>
              <a:t> </a:t>
            </a:r>
            <a:r>
              <a:rPr lang="en-US" altLang="zh-CN" sz="4000" dirty="0"/>
              <a:t>Collaboration</a:t>
            </a:r>
            <a:r>
              <a:rPr lang="zh-CN" altLang="en-US" sz="4000" dirty="0"/>
              <a:t> </a:t>
            </a:r>
            <a:r>
              <a:rPr lang="en-US" altLang="zh-CN" sz="4000" dirty="0"/>
              <a:t>Scheme</a:t>
            </a:r>
            <a:endParaRPr lang="en-US" sz="4000" dirty="0"/>
          </a:p>
        </p:txBody>
      </p:sp>
      <p:pic>
        <p:nvPicPr>
          <p:cNvPr id="5" name="Picture 4" descr="erver cloud - Free interface icons"/>
          <p:cNvPicPr>
            <a:picLocks noChangeAspect="1" noChangeArrowheads="1"/>
          </p:cNvPicPr>
          <p:nvPr/>
        </p:nvPicPr>
        <p:blipFill rotWithShape="1">
          <a:blip r:embed="rId3">
            <a:extLst>
              <a:ext uri="{28A0092B-C50C-407E-A947-70E740481C1C}">
                <a14:useLocalDpi xmlns:a14="http://schemas.microsoft.com/office/drawing/2010/main" val="0"/>
              </a:ext>
            </a:extLst>
          </a:blip>
          <a:srcRect l="17440" r="18589"/>
          <a:stretch/>
        </p:blipFill>
        <p:spPr bwMode="auto">
          <a:xfrm>
            <a:off x="8891217" y="2114759"/>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artphone | Fre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8200" y="4233986"/>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hone Icons Transparent &amp; PNG Clipart Free Download - YW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3987" y="3032036"/>
            <a:ext cx="994222" cy="99422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9308175" y="3027086"/>
            <a:ext cx="43877" cy="1100575"/>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921986" y="2667516"/>
            <a:ext cx="520330" cy="386284"/>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9842395" y="4007427"/>
            <a:ext cx="684021" cy="733721"/>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pic>
        <p:nvPicPr>
          <p:cNvPr id="11" name="Picture 24" descr="ndroid Wear Icon at Vectorified.com | Collection of Android Wear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244" y="3095556"/>
            <a:ext cx="558669" cy="83714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a:off x="8520053" y="2667516"/>
            <a:ext cx="429493" cy="428040"/>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383769" y="4063866"/>
            <a:ext cx="764195" cy="677282"/>
          </a:xfrm>
          <a:prstGeom prst="straightConnector1">
            <a:avLst/>
          </a:prstGeom>
          <a:ln w="38100"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67746" y="5015960"/>
            <a:ext cx="1658669" cy="369332"/>
          </a:xfrm>
          <a:prstGeom prst="rect">
            <a:avLst/>
          </a:prstGeom>
          <a:noFill/>
        </p:spPr>
        <p:txBody>
          <a:bodyPr wrap="square" rtlCol="0">
            <a:spAutoFit/>
          </a:bodyPr>
          <a:lstStyle/>
          <a:p>
            <a:r>
              <a:rPr lang="en-US"/>
              <a:t>Primary device</a:t>
            </a:r>
            <a:endParaRPr lang="en-US" dirty="0"/>
          </a:p>
        </p:txBody>
      </p:sp>
      <p:sp>
        <p:nvSpPr>
          <p:cNvPr id="15" name="TextBox 14"/>
          <p:cNvSpPr txBox="1"/>
          <p:nvPr/>
        </p:nvSpPr>
        <p:spPr>
          <a:xfrm>
            <a:off x="10943340" y="3329464"/>
            <a:ext cx="1433945" cy="369332"/>
          </a:xfrm>
          <a:prstGeom prst="rect">
            <a:avLst/>
          </a:prstGeom>
          <a:noFill/>
        </p:spPr>
        <p:txBody>
          <a:bodyPr wrap="square" rtlCol="0">
            <a:spAutoFit/>
          </a:bodyPr>
          <a:lstStyle/>
          <a:p>
            <a:r>
              <a:rPr lang="en-US" dirty="0"/>
              <a:t>Helper 2</a:t>
            </a:r>
          </a:p>
        </p:txBody>
      </p:sp>
      <p:sp>
        <p:nvSpPr>
          <p:cNvPr id="16" name="TextBox 15"/>
          <p:cNvSpPr txBox="1"/>
          <p:nvPr/>
        </p:nvSpPr>
        <p:spPr>
          <a:xfrm>
            <a:off x="7215795" y="3096220"/>
            <a:ext cx="1433945" cy="369332"/>
          </a:xfrm>
          <a:prstGeom prst="rect">
            <a:avLst/>
          </a:prstGeom>
          <a:noFill/>
        </p:spPr>
        <p:txBody>
          <a:bodyPr wrap="square" rtlCol="0">
            <a:spAutoFit/>
          </a:bodyPr>
          <a:lstStyle/>
          <a:p>
            <a:r>
              <a:rPr lang="en-US" dirty="0"/>
              <a:t>Helper 1</a:t>
            </a:r>
          </a:p>
        </p:txBody>
      </p:sp>
      <p:sp>
        <p:nvSpPr>
          <p:cNvPr id="17" name="TextBox 16"/>
          <p:cNvSpPr txBox="1"/>
          <p:nvPr/>
        </p:nvSpPr>
        <p:spPr>
          <a:xfrm>
            <a:off x="10155618" y="4260208"/>
            <a:ext cx="1433945" cy="369332"/>
          </a:xfrm>
          <a:prstGeom prst="rect">
            <a:avLst/>
          </a:prstGeom>
          <a:noFill/>
        </p:spPr>
        <p:txBody>
          <a:bodyPr wrap="square" rtlCol="0">
            <a:spAutoFit/>
          </a:bodyPr>
          <a:lstStyle/>
          <a:p>
            <a:r>
              <a:rPr lang="en-US" dirty="0"/>
              <a:t>Local path</a:t>
            </a:r>
          </a:p>
        </p:txBody>
      </p:sp>
      <p:sp>
        <p:nvSpPr>
          <p:cNvPr id="18" name="TextBox 17"/>
          <p:cNvSpPr txBox="1"/>
          <p:nvPr/>
        </p:nvSpPr>
        <p:spPr>
          <a:xfrm>
            <a:off x="10178126" y="2422069"/>
            <a:ext cx="1629981" cy="369332"/>
          </a:xfrm>
          <a:prstGeom prst="rect">
            <a:avLst/>
          </a:prstGeom>
          <a:noFill/>
        </p:spPr>
        <p:txBody>
          <a:bodyPr wrap="square" rtlCol="0">
            <a:spAutoFit/>
          </a:bodyPr>
          <a:lstStyle/>
          <a:p>
            <a:r>
              <a:rPr lang="en-US"/>
              <a:t>Remote path</a:t>
            </a:r>
            <a:endParaRPr lang="en-US" dirty="0"/>
          </a:p>
        </p:txBody>
      </p:sp>
      <p:sp>
        <p:nvSpPr>
          <p:cNvPr id="19" name="TextBox 18"/>
          <p:cNvSpPr txBox="1"/>
          <p:nvPr/>
        </p:nvSpPr>
        <p:spPr>
          <a:xfrm>
            <a:off x="7547882" y="4260208"/>
            <a:ext cx="1433945" cy="369332"/>
          </a:xfrm>
          <a:prstGeom prst="rect">
            <a:avLst/>
          </a:prstGeom>
          <a:noFill/>
        </p:spPr>
        <p:txBody>
          <a:bodyPr wrap="square" rtlCol="0">
            <a:spAutoFit/>
          </a:bodyPr>
          <a:lstStyle/>
          <a:p>
            <a:r>
              <a:rPr lang="en-US" dirty="0"/>
              <a:t>Local path</a:t>
            </a:r>
          </a:p>
        </p:txBody>
      </p:sp>
      <p:sp>
        <p:nvSpPr>
          <p:cNvPr id="20" name="TextBox 19"/>
          <p:cNvSpPr txBox="1"/>
          <p:nvPr/>
        </p:nvSpPr>
        <p:spPr>
          <a:xfrm>
            <a:off x="7517983" y="2385747"/>
            <a:ext cx="1629981" cy="369332"/>
          </a:xfrm>
          <a:prstGeom prst="rect">
            <a:avLst/>
          </a:prstGeom>
          <a:noFill/>
        </p:spPr>
        <p:txBody>
          <a:bodyPr wrap="square" rtlCol="0">
            <a:spAutoFit/>
          </a:bodyPr>
          <a:lstStyle/>
          <a:p>
            <a:r>
              <a:rPr lang="en-US"/>
              <a:t>Remote path</a:t>
            </a:r>
            <a:endParaRPr lang="en-US" dirty="0"/>
          </a:p>
        </p:txBody>
      </p:sp>
      <p:sp>
        <p:nvSpPr>
          <p:cNvPr id="21" name="TextBox 20"/>
          <p:cNvSpPr txBox="1"/>
          <p:nvPr/>
        </p:nvSpPr>
        <p:spPr>
          <a:xfrm>
            <a:off x="9328854" y="3066150"/>
            <a:ext cx="1239421" cy="646331"/>
          </a:xfrm>
          <a:prstGeom prst="rect">
            <a:avLst/>
          </a:prstGeom>
          <a:noFill/>
        </p:spPr>
        <p:txBody>
          <a:bodyPr wrap="square" rtlCol="0">
            <a:spAutoFit/>
          </a:bodyPr>
          <a:lstStyle/>
          <a:p>
            <a:r>
              <a:rPr lang="en-US"/>
              <a:t>Remote path</a:t>
            </a:r>
            <a:endParaRPr lang="en-US" dirty="0"/>
          </a:p>
        </p:txBody>
      </p:sp>
    </p:spTree>
    <p:extLst>
      <p:ext uri="{BB962C8B-B14F-4D97-AF65-F5344CB8AC3E}">
        <p14:creationId xmlns:p14="http://schemas.microsoft.com/office/powerpoint/2010/main" val="31865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Existing Collaboration Schemes</a:t>
            </a:r>
            <a:r>
              <a:rPr lang="zh-CN" altLang="en-US" sz="4000" dirty="0"/>
              <a:t> </a:t>
            </a:r>
            <a:r>
              <a:rPr lang="en-US" altLang="zh-CN" sz="4000" dirty="0"/>
              <a:t>Fall</a:t>
            </a:r>
            <a:r>
              <a:rPr lang="zh-CN" altLang="en-US" sz="4000" dirty="0"/>
              <a:t> </a:t>
            </a:r>
            <a:r>
              <a:rPr lang="en-US" altLang="zh-CN" sz="4000" dirty="0"/>
              <a:t>Short</a:t>
            </a:r>
            <a:endParaRPr lang="en-US" sz="4000" dirty="0"/>
          </a:p>
        </p:txBody>
      </p:sp>
      <p:sp>
        <p:nvSpPr>
          <p:cNvPr id="3" name="Content Placeholder 2"/>
          <p:cNvSpPr>
            <a:spLocks noGrp="1"/>
          </p:cNvSpPr>
          <p:nvPr>
            <p:ph idx="1"/>
          </p:nvPr>
        </p:nvSpPr>
        <p:spPr>
          <a:xfrm>
            <a:off x="838200" y="1825624"/>
            <a:ext cx="10515600" cy="3452958"/>
          </a:xfrm>
        </p:spPr>
        <p:txBody>
          <a:bodyPr>
            <a:normAutofit fontScale="92500" lnSpcReduction="20000"/>
          </a:bodyPr>
          <a:lstStyle/>
          <a:p>
            <a:r>
              <a:rPr lang="en-US" dirty="0"/>
              <a:t>Lack of flexibility</a:t>
            </a:r>
          </a:p>
          <a:p>
            <a:pPr lvl="1"/>
            <a:r>
              <a:rPr lang="en-US" dirty="0" err="1"/>
              <a:t>Tethering</a:t>
            </a:r>
            <a:r>
              <a:rPr lang="en-US" altLang="zh-CN" dirty="0" err="1"/>
              <a:t>+MPTCP</a:t>
            </a:r>
            <a:r>
              <a:rPr lang="zh-CN" altLang="en-US" dirty="0"/>
              <a:t> </a:t>
            </a:r>
            <a:r>
              <a:rPr lang="en-US" dirty="0"/>
              <a:t>[1], </a:t>
            </a:r>
            <a:r>
              <a:rPr lang="en-US" altLang="zh-CN" dirty="0"/>
              <a:t>inverse</a:t>
            </a:r>
            <a:r>
              <a:rPr lang="zh-CN" altLang="en-US" dirty="0"/>
              <a:t> </a:t>
            </a:r>
            <a:r>
              <a:rPr lang="en-US" altLang="zh-CN" dirty="0"/>
              <a:t>multiplexing</a:t>
            </a:r>
            <a:r>
              <a:rPr lang="zh-CN" altLang="en-US" dirty="0"/>
              <a:t> </a:t>
            </a:r>
            <a:r>
              <a:rPr lang="en-US" dirty="0"/>
              <a:t>[2]</a:t>
            </a:r>
          </a:p>
          <a:p>
            <a:pPr lvl="1"/>
            <a:r>
              <a:rPr lang="en-US" altLang="zh-CN" dirty="0"/>
              <a:t>A</a:t>
            </a:r>
            <a:r>
              <a:rPr lang="en-US" dirty="0"/>
              <a:t>pplication modifications [3, 4, 5]</a:t>
            </a:r>
          </a:p>
          <a:p>
            <a:r>
              <a:rPr lang="en-US" dirty="0"/>
              <a:t>Suboptimal Performance</a:t>
            </a:r>
          </a:p>
          <a:p>
            <a:pPr lvl="1"/>
            <a:r>
              <a:rPr lang="en-US" altLang="zh-CN" dirty="0"/>
              <a:t>Under</a:t>
            </a:r>
            <a:r>
              <a:rPr lang="zh-CN" altLang="en-US" dirty="0"/>
              <a:t> </a:t>
            </a:r>
            <a:r>
              <a:rPr lang="en-US" altLang="zh-CN" dirty="0"/>
              <a:t>fluctuating</a:t>
            </a:r>
            <a:r>
              <a:rPr lang="zh-CN" altLang="en-US" dirty="0"/>
              <a:t> </a:t>
            </a:r>
            <a:r>
              <a:rPr lang="en-US" dirty="0"/>
              <a:t>remote and local </a:t>
            </a:r>
            <a:r>
              <a:rPr lang="en-US" altLang="zh-CN" dirty="0"/>
              <a:t>network</a:t>
            </a:r>
            <a:r>
              <a:rPr lang="zh-CN" altLang="en-US" dirty="0"/>
              <a:t> </a:t>
            </a:r>
            <a:r>
              <a:rPr lang="en-US" altLang="zh-CN" dirty="0"/>
              <a:t>conditions</a:t>
            </a:r>
            <a:r>
              <a:rPr lang="en-US" dirty="0"/>
              <a:t> [</a:t>
            </a:r>
            <a:r>
              <a:rPr lang="en-US" altLang="zh-CN" dirty="0"/>
              <a:t>1,</a:t>
            </a:r>
            <a:r>
              <a:rPr lang="zh-CN" altLang="en-US" dirty="0"/>
              <a:t> </a:t>
            </a:r>
            <a:r>
              <a:rPr lang="en-US" altLang="zh-CN" dirty="0"/>
              <a:t>2</a:t>
            </a:r>
            <a:r>
              <a:rPr lang="en-US" dirty="0"/>
              <a:t>]</a:t>
            </a:r>
          </a:p>
          <a:p>
            <a:pPr lvl="1"/>
            <a:r>
              <a:rPr lang="en-US" altLang="zh-CN" dirty="0"/>
              <a:t>Due</a:t>
            </a:r>
            <a:r>
              <a:rPr lang="zh-CN" altLang="en-US" dirty="0"/>
              <a:t> </a:t>
            </a:r>
            <a:r>
              <a:rPr lang="en-US" altLang="zh-CN" dirty="0"/>
              <a:t>to</a:t>
            </a:r>
            <a:r>
              <a:rPr lang="zh-CN" altLang="en-US" dirty="0"/>
              <a:t> </a:t>
            </a:r>
            <a:r>
              <a:rPr lang="en-US" altLang="zh-CN" dirty="0"/>
              <a:t>idle</a:t>
            </a:r>
            <a:r>
              <a:rPr lang="zh-CN" altLang="en-US" dirty="0"/>
              <a:t> </a:t>
            </a:r>
            <a:r>
              <a:rPr lang="en-US" altLang="zh-CN" dirty="0"/>
              <a:t>times</a:t>
            </a:r>
            <a:r>
              <a:rPr lang="zh-CN" altLang="en-US" dirty="0"/>
              <a:t> </a:t>
            </a:r>
            <a:r>
              <a:rPr lang="en-US" altLang="zh-CN" dirty="0"/>
              <a:t>incurred</a:t>
            </a:r>
            <a:r>
              <a:rPr lang="zh-CN" altLang="en-US" dirty="0"/>
              <a:t> </a:t>
            </a:r>
            <a:r>
              <a:rPr lang="en-US" altLang="zh-CN" dirty="0"/>
              <a:t>by</a:t>
            </a:r>
            <a:r>
              <a:rPr lang="zh-CN" altLang="en-US" dirty="0"/>
              <a:t> </a:t>
            </a:r>
            <a:r>
              <a:rPr lang="en-US" altLang="zh-CN" dirty="0"/>
              <a:t>chunk-based</a:t>
            </a:r>
            <a:r>
              <a:rPr lang="zh-CN" altLang="en-US" dirty="0"/>
              <a:t> </a:t>
            </a:r>
            <a:r>
              <a:rPr lang="en-US" altLang="zh-CN" dirty="0"/>
              <a:t>data</a:t>
            </a:r>
            <a:r>
              <a:rPr lang="zh-CN" altLang="en-US" dirty="0"/>
              <a:t> </a:t>
            </a:r>
            <a:r>
              <a:rPr lang="en-US" altLang="zh-CN" dirty="0"/>
              <a:t>distribution</a:t>
            </a:r>
            <a:r>
              <a:rPr lang="zh-CN" altLang="en-US" dirty="0"/>
              <a:t> </a:t>
            </a:r>
            <a:r>
              <a:rPr lang="en-US" altLang="zh-CN" dirty="0"/>
              <a:t>[3-5]</a:t>
            </a:r>
          </a:p>
          <a:p>
            <a:pPr lvl="1"/>
            <a:r>
              <a:rPr lang="en-US" altLang="zh-CN" dirty="0"/>
              <a:t>Due</a:t>
            </a:r>
            <a:r>
              <a:rPr lang="zh-CN" altLang="en-US" dirty="0"/>
              <a:t> </a:t>
            </a:r>
            <a:r>
              <a:rPr lang="en-US" altLang="zh-CN" dirty="0"/>
              <a:t>to</a:t>
            </a:r>
            <a:r>
              <a:rPr lang="zh-CN" altLang="en-US" dirty="0"/>
              <a:t> </a:t>
            </a:r>
            <a:r>
              <a:rPr lang="en-US" altLang="zh-CN" dirty="0"/>
              <a:t>suboptimal</a:t>
            </a:r>
            <a:r>
              <a:rPr lang="zh-CN" altLang="en-US" dirty="0"/>
              <a:t> </a:t>
            </a:r>
            <a:r>
              <a:rPr lang="en-US" altLang="zh-CN" dirty="0"/>
              <a:t>s</a:t>
            </a:r>
            <a:r>
              <a:rPr lang="en-US" dirty="0"/>
              <a:t>cheduling decisions [1</a:t>
            </a:r>
            <a:r>
              <a:rPr lang="en-US" altLang="zh-CN" dirty="0"/>
              <a:t>-</a:t>
            </a:r>
            <a:r>
              <a:rPr lang="en-US" dirty="0"/>
              <a:t>5]</a:t>
            </a:r>
          </a:p>
          <a:p>
            <a:r>
              <a:rPr lang="en-US" altLang="zh-CN" dirty="0"/>
              <a:t>Excessive</a:t>
            </a:r>
            <a:r>
              <a:rPr lang="zh-CN" altLang="en-US" dirty="0"/>
              <a:t> </a:t>
            </a:r>
            <a:r>
              <a:rPr lang="en-US" altLang="zh-CN" dirty="0"/>
              <a:t>e</a:t>
            </a:r>
            <a:r>
              <a:rPr lang="en-US" dirty="0"/>
              <a:t>nergy consumption</a:t>
            </a:r>
          </a:p>
          <a:p>
            <a:pPr lvl="1"/>
            <a:r>
              <a:rPr lang="en-US" altLang="zh-CN" dirty="0"/>
              <a:t>Long</a:t>
            </a:r>
            <a:r>
              <a:rPr lang="zh-CN" altLang="en-US" dirty="0"/>
              <a:t> </a:t>
            </a:r>
            <a:r>
              <a:rPr lang="en-US" altLang="zh-CN" dirty="0"/>
              <a:t>download</a:t>
            </a:r>
            <a:r>
              <a:rPr lang="zh-CN" altLang="en-US" dirty="0"/>
              <a:t> </a:t>
            </a:r>
            <a:r>
              <a:rPr lang="en-US" altLang="zh-CN" dirty="0"/>
              <a:t>time</a:t>
            </a:r>
            <a:r>
              <a:rPr lang="zh-CN" altLang="en-US" dirty="0"/>
              <a:t> </a:t>
            </a:r>
            <a:r>
              <a:rPr lang="en-US" altLang="zh-CN" dirty="0"/>
              <a:t>[1-5]</a:t>
            </a:r>
            <a:endParaRPr lang="en-US" dirty="0"/>
          </a:p>
          <a:p>
            <a:pPr lvl="1"/>
            <a:r>
              <a:rPr lang="en-US" dirty="0"/>
              <a:t>Prolonged </a:t>
            </a:r>
            <a:r>
              <a:rPr lang="en-US" altLang="zh-CN" dirty="0"/>
              <a:t>remote</a:t>
            </a:r>
            <a:r>
              <a:rPr lang="zh-CN" altLang="en-US" dirty="0"/>
              <a:t> </a:t>
            </a:r>
            <a:r>
              <a:rPr lang="en-US" altLang="zh-CN" dirty="0"/>
              <a:t>or/and</a:t>
            </a:r>
            <a:r>
              <a:rPr lang="zh-CN" altLang="en-US" dirty="0"/>
              <a:t> </a:t>
            </a:r>
            <a:r>
              <a:rPr lang="en-US" altLang="zh-CN" dirty="0"/>
              <a:t>local</a:t>
            </a:r>
            <a:r>
              <a:rPr lang="zh-CN" altLang="en-US" dirty="0"/>
              <a:t> </a:t>
            </a:r>
            <a:r>
              <a:rPr lang="en-US" altLang="zh-CN" dirty="0"/>
              <a:t>link</a:t>
            </a:r>
            <a:r>
              <a:rPr lang="zh-CN" altLang="en-US" dirty="0"/>
              <a:t> </a:t>
            </a:r>
            <a:r>
              <a:rPr lang="en-US" dirty="0"/>
              <a:t>radio</a:t>
            </a:r>
            <a:r>
              <a:rPr lang="en-US" altLang="zh-CN" dirty="0"/>
              <a:t>-on</a:t>
            </a:r>
            <a:r>
              <a:rPr lang="en-US" dirty="0"/>
              <a:t> time [1-</a:t>
            </a:r>
            <a:r>
              <a:rPr lang="en-US" altLang="zh-CN" dirty="0"/>
              <a:t>5</a:t>
            </a:r>
            <a:r>
              <a:rPr lang="en-US" dirty="0"/>
              <a:t>]</a:t>
            </a:r>
          </a:p>
          <a:p>
            <a:pPr lvl="1"/>
            <a:endParaRPr lang="en-US" dirty="0"/>
          </a:p>
        </p:txBody>
      </p:sp>
      <p:sp>
        <p:nvSpPr>
          <p:cNvPr id="5" name="TextBox 4"/>
          <p:cNvSpPr txBox="1"/>
          <p:nvPr/>
        </p:nvSpPr>
        <p:spPr>
          <a:xfrm>
            <a:off x="599209" y="5126184"/>
            <a:ext cx="11076709" cy="1477328"/>
          </a:xfrm>
          <a:prstGeom prst="rect">
            <a:avLst/>
          </a:prstGeom>
          <a:noFill/>
        </p:spPr>
        <p:txBody>
          <a:bodyPr wrap="square" rtlCol="0">
            <a:spAutoFit/>
          </a:bodyPr>
          <a:lstStyle/>
          <a:p>
            <a:r>
              <a:rPr lang="en-US" dirty="0">
                <a:solidFill>
                  <a:schemeClr val="accent1"/>
                </a:solidFill>
              </a:rPr>
              <a:t>[1] Using cooperation for low power low latency cellular connectivity, </a:t>
            </a:r>
            <a:r>
              <a:rPr lang="en-US" dirty="0" err="1">
                <a:solidFill>
                  <a:schemeClr val="accent1"/>
                </a:solidFill>
              </a:rPr>
              <a:t>CoNEXT</a:t>
            </a:r>
            <a:r>
              <a:rPr lang="en-US" dirty="0">
                <a:solidFill>
                  <a:schemeClr val="accent1"/>
                </a:solidFill>
              </a:rPr>
              <a:t> 2014</a:t>
            </a:r>
          </a:p>
          <a:p>
            <a:r>
              <a:rPr lang="en-US" dirty="0">
                <a:solidFill>
                  <a:schemeClr val="accent1"/>
                </a:solidFill>
              </a:rPr>
              <a:t>[2] Improving TCP performance over wireless networks with collaborative multi-homed mobile hosts, </a:t>
            </a:r>
            <a:r>
              <a:rPr lang="en-US" dirty="0" err="1">
                <a:solidFill>
                  <a:schemeClr val="accent1"/>
                </a:solidFill>
              </a:rPr>
              <a:t>MobiSys</a:t>
            </a:r>
            <a:r>
              <a:rPr lang="en-US" dirty="0">
                <a:solidFill>
                  <a:schemeClr val="accent1"/>
                </a:solidFill>
              </a:rPr>
              <a:t> 2005</a:t>
            </a:r>
          </a:p>
          <a:p>
            <a:r>
              <a:rPr lang="en-US" dirty="0">
                <a:solidFill>
                  <a:schemeClr val="accent1"/>
                </a:solidFill>
              </a:rPr>
              <a:t>[3] Combine: leveraging the power of wireless peers through collaborative downloading, </a:t>
            </a:r>
            <a:r>
              <a:rPr lang="en-US" dirty="0" err="1">
                <a:solidFill>
                  <a:schemeClr val="accent1"/>
                </a:solidFill>
              </a:rPr>
              <a:t>MobiSys</a:t>
            </a:r>
            <a:r>
              <a:rPr lang="en-US" dirty="0">
                <a:solidFill>
                  <a:schemeClr val="accent1"/>
                </a:solidFill>
              </a:rPr>
              <a:t> 2007</a:t>
            </a:r>
          </a:p>
          <a:p>
            <a:r>
              <a:rPr lang="en-US" dirty="0">
                <a:solidFill>
                  <a:schemeClr val="accent1"/>
                </a:solidFill>
              </a:rPr>
              <a:t>[4] </a:t>
            </a:r>
            <a:r>
              <a:rPr lang="en-US" dirty="0" err="1">
                <a:solidFill>
                  <a:schemeClr val="accent1"/>
                </a:solidFill>
              </a:rPr>
              <a:t>MicroCast</a:t>
            </a:r>
            <a:r>
              <a:rPr lang="en-US" dirty="0">
                <a:solidFill>
                  <a:schemeClr val="accent1"/>
                </a:solidFill>
              </a:rPr>
              <a:t>: Cooperative video streaming on smart-phones, </a:t>
            </a:r>
            <a:r>
              <a:rPr lang="en-US" dirty="0" err="1">
                <a:solidFill>
                  <a:schemeClr val="accent1"/>
                </a:solidFill>
              </a:rPr>
              <a:t>MobiSys</a:t>
            </a:r>
            <a:r>
              <a:rPr lang="en-US" dirty="0">
                <a:solidFill>
                  <a:schemeClr val="accent1"/>
                </a:solidFill>
              </a:rPr>
              <a:t> 2012</a:t>
            </a:r>
          </a:p>
          <a:p>
            <a:r>
              <a:rPr lang="en-US" dirty="0">
                <a:solidFill>
                  <a:schemeClr val="accent1"/>
                </a:solidFill>
              </a:rPr>
              <a:t>[5] Cool-tether: energy efficient on-the-fly </a:t>
            </a:r>
            <a:r>
              <a:rPr lang="en-US" dirty="0" err="1">
                <a:solidFill>
                  <a:schemeClr val="accent1"/>
                </a:solidFill>
              </a:rPr>
              <a:t>wifi</a:t>
            </a:r>
            <a:r>
              <a:rPr lang="en-US" dirty="0">
                <a:solidFill>
                  <a:schemeClr val="accent1"/>
                </a:solidFill>
              </a:rPr>
              <a:t> hot-spots using mobile phones, </a:t>
            </a:r>
            <a:r>
              <a:rPr lang="en-US" dirty="0" err="1">
                <a:solidFill>
                  <a:schemeClr val="accent1"/>
                </a:solidFill>
              </a:rPr>
              <a:t>CoNEXT</a:t>
            </a:r>
            <a:r>
              <a:rPr lang="en-US" dirty="0">
                <a:solidFill>
                  <a:schemeClr val="accent1"/>
                </a:solidFill>
              </a:rPr>
              <a:t> 2009</a:t>
            </a:r>
          </a:p>
        </p:txBody>
      </p:sp>
    </p:spTree>
    <p:extLst>
      <p:ext uri="{BB962C8B-B14F-4D97-AF65-F5344CB8AC3E}">
        <p14:creationId xmlns:p14="http://schemas.microsoft.com/office/powerpoint/2010/main" val="415949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Solution:</a:t>
            </a:r>
            <a:r>
              <a:rPr lang="zh-CN" altLang="en-US" dirty="0"/>
              <a:t> </a:t>
            </a:r>
            <a:r>
              <a:rPr lang="en-US" dirty="0" err="1"/>
              <a:t>MPBond</a:t>
            </a:r>
            <a:endParaRPr lang="en-US" dirty="0"/>
          </a:p>
        </p:txBody>
      </p:sp>
      <p:sp>
        <p:nvSpPr>
          <p:cNvPr id="3" name="Content Placeholder 2"/>
          <p:cNvSpPr>
            <a:spLocks noGrp="1"/>
          </p:cNvSpPr>
          <p:nvPr>
            <p:ph idx="1"/>
          </p:nvPr>
        </p:nvSpPr>
        <p:spPr>
          <a:xfrm>
            <a:off x="838200" y="1825625"/>
            <a:ext cx="10037618" cy="1693430"/>
          </a:xfrm>
        </p:spPr>
        <p:txBody>
          <a:bodyPr/>
          <a:lstStyle/>
          <a:p>
            <a:pPr marL="0" indent="0">
              <a:buNone/>
            </a:pPr>
            <a:r>
              <a:rPr lang="en-US" altLang="zh-CN" dirty="0">
                <a:solidFill>
                  <a:schemeClr val="accent1"/>
                </a:solidFill>
              </a:rPr>
              <a:t>A</a:t>
            </a:r>
            <a:r>
              <a:rPr lang="zh-CN" altLang="en-US" dirty="0">
                <a:solidFill>
                  <a:schemeClr val="accent1"/>
                </a:solidFill>
              </a:rPr>
              <a:t> </a:t>
            </a:r>
            <a:r>
              <a:rPr lang="en-US" altLang="zh-CN" dirty="0">
                <a:solidFill>
                  <a:schemeClr val="accent1"/>
                </a:solidFill>
              </a:rPr>
              <a:t>distributed</a:t>
            </a:r>
            <a:r>
              <a:rPr lang="zh-CN" altLang="en-US" dirty="0">
                <a:solidFill>
                  <a:schemeClr val="accent1"/>
                </a:solidFill>
              </a:rPr>
              <a:t> </a:t>
            </a:r>
            <a:r>
              <a:rPr lang="en-US" altLang="zh-CN" dirty="0">
                <a:solidFill>
                  <a:schemeClr val="accent1"/>
                </a:solidFill>
              </a:rPr>
              <a:t>multipath</a:t>
            </a:r>
            <a:r>
              <a:rPr lang="zh-CN" altLang="en-US" dirty="0">
                <a:solidFill>
                  <a:schemeClr val="accent1"/>
                </a:solidFill>
              </a:rPr>
              <a:t> </a:t>
            </a:r>
            <a:r>
              <a:rPr lang="en-US" altLang="zh-CN" dirty="0">
                <a:solidFill>
                  <a:schemeClr val="accent1"/>
                </a:solidFill>
              </a:rPr>
              <a:t>transport</a:t>
            </a:r>
            <a:r>
              <a:rPr lang="zh-CN" altLang="en-US" dirty="0">
                <a:solidFill>
                  <a:schemeClr val="accent1"/>
                </a:solidFill>
              </a:rPr>
              <a:t> </a:t>
            </a:r>
            <a:r>
              <a:rPr lang="en-US" altLang="zh-CN" dirty="0">
                <a:solidFill>
                  <a:schemeClr val="accent1"/>
                </a:solidFill>
              </a:rPr>
              <a:t>system</a:t>
            </a:r>
            <a:r>
              <a:rPr lang="zh-CN" altLang="en-US" dirty="0">
                <a:solidFill>
                  <a:schemeClr val="accent1"/>
                </a:solidFill>
              </a:rPr>
              <a:t> </a:t>
            </a:r>
            <a:r>
              <a:rPr lang="en-US" altLang="zh-CN" dirty="0">
                <a:solidFill>
                  <a:schemeClr val="accent1"/>
                </a:solidFill>
              </a:rPr>
              <a:t>for efficient</a:t>
            </a:r>
            <a:r>
              <a:rPr lang="zh-CN" altLang="en-US" dirty="0">
                <a:solidFill>
                  <a:schemeClr val="accent1"/>
                </a:solidFill>
              </a:rPr>
              <a:t> </a:t>
            </a:r>
            <a:r>
              <a:rPr lang="en-US" altLang="zh-CN" dirty="0">
                <a:solidFill>
                  <a:schemeClr val="accent1"/>
                </a:solidFill>
              </a:rPr>
              <a:t>network-level</a:t>
            </a:r>
            <a:r>
              <a:rPr lang="zh-CN" altLang="en-US" dirty="0">
                <a:solidFill>
                  <a:schemeClr val="accent1"/>
                </a:solidFill>
              </a:rPr>
              <a:t> </a:t>
            </a:r>
            <a:r>
              <a:rPr lang="en-US" altLang="zh-CN" dirty="0">
                <a:solidFill>
                  <a:schemeClr val="accent1"/>
                </a:solidFill>
              </a:rPr>
              <a:t>collaboration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827" y="2838595"/>
            <a:ext cx="7428345" cy="3191646"/>
          </a:xfrm>
          <a:prstGeom prst="rect">
            <a:avLst/>
          </a:prstGeom>
        </p:spPr>
      </p:pic>
    </p:spTree>
    <p:extLst>
      <p:ext uri="{BB962C8B-B14F-4D97-AF65-F5344CB8AC3E}">
        <p14:creationId xmlns:p14="http://schemas.microsoft.com/office/powerpoint/2010/main" val="582690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Subflow</a:t>
            </a:r>
            <a:r>
              <a:rPr lang="en-US" dirty="0"/>
              <a:t> Management</a:t>
            </a:r>
          </a:p>
        </p:txBody>
      </p:sp>
      <p:sp>
        <p:nvSpPr>
          <p:cNvPr id="8" name="TextBox 7"/>
          <p:cNvSpPr txBox="1"/>
          <p:nvPr/>
        </p:nvSpPr>
        <p:spPr>
          <a:xfrm>
            <a:off x="838200" y="1690688"/>
            <a:ext cx="10664537" cy="1815882"/>
          </a:xfrm>
          <a:prstGeom prst="rect">
            <a:avLst/>
          </a:prstGeom>
          <a:noFill/>
        </p:spPr>
        <p:txBody>
          <a:bodyPr wrap="square" rtlCol="0">
            <a:spAutoFit/>
          </a:bodyPr>
          <a:lstStyle/>
          <a:p>
            <a:pPr marL="285750" indent="-285750">
              <a:buFont typeface="Arial" charset="0"/>
              <a:buChar char="•"/>
            </a:pPr>
            <a:r>
              <a:rPr lang="en-US" altLang="zh-CN" sz="2800" dirty="0"/>
              <a:t>Primary-centric pipe</a:t>
            </a:r>
            <a:r>
              <a:rPr lang="zh-CN" altLang="en-US" sz="2800" dirty="0"/>
              <a:t> </a:t>
            </a:r>
            <a:r>
              <a:rPr lang="en-US" altLang="zh-CN" sz="2800" dirty="0"/>
              <a:t>establishment</a:t>
            </a:r>
            <a:r>
              <a:rPr lang="zh-CN" altLang="en-US" sz="2800" dirty="0"/>
              <a:t> </a:t>
            </a:r>
            <a:r>
              <a:rPr lang="en-US" altLang="zh-CN" sz="2800" dirty="0"/>
              <a:t>to</a:t>
            </a:r>
            <a:r>
              <a:rPr lang="zh-CN" altLang="en-US" sz="2800" dirty="0"/>
              <a:t> </a:t>
            </a:r>
            <a:r>
              <a:rPr lang="en-US" altLang="zh-CN" sz="2800" dirty="0"/>
              <a:t>reduce</a:t>
            </a:r>
            <a:r>
              <a:rPr lang="zh-CN" altLang="en-US" sz="2800" dirty="0"/>
              <a:t> </a:t>
            </a:r>
            <a:r>
              <a:rPr lang="en-US" altLang="zh-CN" sz="2800" dirty="0"/>
              <a:t>helper-primary</a:t>
            </a:r>
            <a:r>
              <a:rPr lang="zh-CN" altLang="en-US" sz="2800" dirty="0"/>
              <a:t> </a:t>
            </a:r>
            <a:r>
              <a:rPr lang="en-US" altLang="zh-CN" sz="2800" dirty="0"/>
              <a:t>hop</a:t>
            </a:r>
            <a:r>
              <a:rPr lang="zh-CN" altLang="en-US" sz="2800" dirty="0"/>
              <a:t> </a:t>
            </a:r>
            <a:r>
              <a:rPr lang="en-US" altLang="zh-CN" sz="2800" dirty="0"/>
              <a:t>count</a:t>
            </a:r>
          </a:p>
          <a:p>
            <a:pPr marL="285750" indent="-285750">
              <a:buFont typeface="Arial" charset="0"/>
              <a:buChar char="•"/>
            </a:pPr>
            <a:r>
              <a:rPr lang="en-US" altLang="zh-CN" sz="2800" dirty="0"/>
              <a:t>Handshake is</a:t>
            </a:r>
            <a:r>
              <a:rPr lang="zh-CN" altLang="en-US" sz="2800" dirty="0"/>
              <a:t> </a:t>
            </a:r>
            <a:r>
              <a:rPr lang="en-US" altLang="zh-CN" sz="2800" dirty="0"/>
              <a:t>similar</a:t>
            </a:r>
            <a:r>
              <a:rPr lang="zh-CN" altLang="en-US" sz="2800" dirty="0"/>
              <a:t> </a:t>
            </a:r>
            <a:r>
              <a:rPr lang="en-US" altLang="zh-CN" sz="2800" dirty="0"/>
              <a:t>to</a:t>
            </a:r>
            <a:r>
              <a:rPr lang="zh-CN" altLang="en-US" sz="2800" dirty="0"/>
              <a:t> </a:t>
            </a:r>
            <a:r>
              <a:rPr lang="en-US" altLang="zh-CN" sz="2800" dirty="0"/>
              <a:t>MPTCP</a:t>
            </a:r>
            <a:r>
              <a:rPr lang="zh-CN" altLang="en-US" sz="2800" dirty="0"/>
              <a:t> </a:t>
            </a:r>
            <a:r>
              <a:rPr lang="en-US" altLang="zh-CN" sz="2800" dirty="0"/>
              <a:t>but</a:t>
            </a:r>
            <a:r>
              <a:rPr lang="zh-CN" altLang="en-US" sz="2800" dirty="0"/>
              <a:t> </a:t>
            </a:r>
            <a:r>
              <a:rPr lang="en-US" altLang="zh-CN" sz="2800" dirty="0"/>
              <a:t>with</a:t>
            </a:r>
            <a:r>
              <a:rPr lang="zh-CN" altLang="en-US" sz="2800" dirty="0"/>
              <a:t> </a:t>
            </a:r>
            <a:r>
              <a:rPr lang="en-US" altLang="zh-CN" sz="2800" dirty="0">
                <a:solidFill>
                  <a:srgbClr val="0619F9"/>
                </a:solidFill>
              </a:rPr>
              <a:t>additional</a:t>
            </a:r>
            <a:r>
              <a:rPr lang="zh-CN" altLang="en-US" sz="2800" dirty="0"/>
              <a:t> </a:t>
            </a:r>
            <a:r>
              <a:rPr lang="en-US" altLang="zh-CN" sz="2800" dirty="0"/>
              <a:t>control</a:t>
            </a:r>
            <a:r>
              <a:rPr lang="zh-CN" altLang="en-US" sz="2800" dirty="0"/>
              <a:t> </a:t>
            </a:r>
            <a:r>
              <a:rPr lang="en-US" altLang="zh-CN" sz="2800" dirty="0"/>
              <a:t>messages</a:t>
            </a:r>
            <a:r>
              <a:rPr lang="zh-CN" altLang="en-US" sz="2800" dirty="0"/>
              <a:t> </a:t>
            </a:r>
            <a:r>
              <a:rPr lang="en-US" altLang="zh-CN" sz="2800" dirty="0"/>
              <a:t>over</a:t>
            </a:r>
            <a:r>
              <a:rPr lang="zh-CN" altLang="en-US" sz="2800" dirty="0"/>
              <a:t> </a:t>
            </a:r>
            <a:r>
              <a:rPr lang="en-US" altLang="zh-CN" sz="2800" dirty="0"/>
              <a:t>the</a:t>
            </a:r>
            <a:r>
              <a:rPr lang="zh-CN" altLang="en-US" sz="2800" dirty="0"/>
              <a:t> </a:t>
            </a:r>
            <a:r>
              <a:rPr lang="en-US" altLang="zh-CN" sz="2800" dirty="0"/>
              <a:t>pipe</a:t>
            </a:r>
          </a:p>
        </p:txBody>
      </p:sp>
      <p:pic>
        <p:nvPicPr>
          <p:cNvPr id="6" name="Picture 5">
            <a:extLst>
              <a:ext uri="{FF2B5EF4-FFF2-40B4-BE49-F238E27FC236}">
                <a16:creationId xmlns:a16="http://schemas.microsoft.com/office/drawing/2014/main" id="{FDC30DDB-B33E-294A-96AF-C5CB96BCADB2}"/>
              </a:ext>
            </a:extLst>
          </p:cNvPr>
          <p:cNvPicPr>
            <a:picLocks noChangeAspect="1"/>
          </p:cNvPicPr>
          <p:nvPr/>
        </p:nvPicPr>
        <p:blipFill>
          <a:blip r:embed="rId3"/>
          <a:stretch>
            <a:fillRect/>
          </a:stretch>
        </p:blipFill>
        <p:spPr>
          <a:xfrm>
            <a:off x="3629891" y="3016251"/>
            <a:ext cx="4456545" cy="3049215"/>
          </a:xfrm>
          <a:prstGeom prst="rect">
            <a:avLst/>
          </a:prstGeom>
        </p:spPr>
      </p:pic>
      <p:cxnSp>
        <p:nvCxnSpPr>
          <p:cNvPr id="18" name="Straight Arrow Connector 17">
            <a:extLst>
              <a:ext uri="{FF2B5EF4-FFF2-40B4-BE49-F238E27FC236}">
                <a16:creationId xmlns:a16="http://schemas.microsoft.com/office/drawing/2014/main" id="{77700D59-CD71-D944-9B4F-EA455CB74463}"/>
              </a:ext>
            </a:extLst>
          </p:cNvPr>
          <p:cNvCxnSpPr/>
          <p:nvPr/>
        </p:nvCxnSpPr>
        <p:spPr>
          <a:xfrm>
            <a:off x="4089977" y="4298782"/>
            <a:ext cx="1701222" cy="0"/>
          </a:xfrm>
          <a:prstGeom prst="straightConnector1">
            <a:avLst/>
          </a:prstGeom>
          <a:ln w="19050">
            <a:solidFill>
              <a:srgbClr val="0619F9"/>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B373339-0805-6C4B-8752-61D47FDB52AE}"/>
              </a:ext>
            </a:extLst>
          </p:cNvPr>
          <p:cNvPicPr>
            <a:picLocks noChangeAspect="1"/>
          </p:cNvPicPr>
          <p:nvPr/>
        </p:nvPicPr>
        <p:blipFill>
          <a:blip r:embed="rId4"/>
          <a:stretch>
            <a:fillRect/>
          </a:stretch>
        </p:blipFill>
        <p:spPr>
          <a:xfrm>
            <a:off x="4171660" y="3864274"/>
            <a:ext cx="3239078" cy="364664"/>
          </a:xfrm>
          <a:prstGeom prst="rect">
            <a:avLst/>
          </a:prstGeom>
        </p:spPr>
      </p:pic>
      <p:pic>
        <p:nvPicPr>
          <p:cNvPr id="22" name="Picture 21">
            <a:extLst>
              <a:ext uri="{FF2B5EF4-FFF2-40B4-BE49-F238E27FC236}">
                <a16:creationId xmlns:a16="http://schemas.microsoft.com/office/drawing/2014/main" id="{9D707E20-E6BE-2249-9FAC-3B91312C4BAC}"/>
              </a:ext>
            </a:extLst>
          </p:cNvPr>
          <p:cNvPicPr>
            <a:picLocks noChangeAspect="1"/>
          </p:cNvPicPr>
          <p:nvPr/>
        </p:nvPicPr>
        <p:blipFill>
          <a:blip r:embed="rId5"/>
          <a:stretch>
            <a:fillRect/>
          </a:stretch>
        </p:blipFill>
        <p:spPr>
          <a:xfrm>
            <a:off x="4089977" y="4541821"/>
            <a:ext cx="1709489" cy="898578"/>
          </a:xfrm>
          <a:prstGeom prst="rect">
            <a:avLst/>
          </a:prstGeom>
        </p:spPr>
      </p:pic>
    </p:spTree>
    <p:extLst>
      <p:ext uri="{BB962C8B-B14F-4D97-AF65-F5344CB8AC3E}">
        <p14:creationId xmlns:p14="http://schemas.microsoft.com/office/powerpoint/2010/main" val="15908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Management and Connection Split</a:t>
            </a:r>
          </a:p>
        </p:txBody>
      </p:sp>
      <p:pic>
        <p:nvPicPr>
          <p:cNvPr id="4"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88" y="3274174"/>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4194438" y="3121348"/>
            <a:ext cx="1052698" cy="8639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26666" y="1838633"/>
            <a:ext cx="4547583" cy="523220"/>
          </a:xfrm>
          <a:prstGeom prst="rect">
            <a:avLst/>
          </a:prstGeom>
          <a:noFill/>
        </p:spPr>
        <p:txBody>
          <a:bodyPr wrap="square" rtlCol="0">
            <a:spAutoFit/>
          </a:bodyPr>
          <a:lstStyle/>
          <a:p>
            <a:r>
              <a:rPr lang="en-US" altLang="zh-CN" sz="2800" dirty="0">
                <a:solidFill>
                  <a:schemeClr val="accent1"/>
                </a:solidFill>
              </a:rPr>
              <a:t>w/o</a:t>
            </a:r>
            <a:r>
              <a:rPr lang="zh-CN" altLang="en-US" sz="2800" dirty="0">
                <a:solidFill>
                  <a:schemeClr val="accent1"/>
                </a:solidFill>
              </a:rPr>
              <a:t> </a:t>
            </a:r>
            <a:r>
              <a:rPr lang="en-US" altLang="zh-CN" sz="2800" dirty="0">
                <a:solidFill>
                  <a:schemeClr val="accent1"/>
                </a:solidFill>
              </a:rPr>
              <a:t>TCP</a:t>
            </a:r>
            <a:r>
              <a:rPr lang="zh-CN" altLang="en-US" sz="2800" dirty="0">
                <a:solidFill>
                  <a:schemeClr val="accent1"/>
                </a:solidFill>
              </a:rPr>
              <a:t> </a:t>
            </a:r>
            <a:r>
              <a:rPr lang="en-US" altLang="zh-CN" sz="2800" dirty="0">
                <a:solidFill>
                  <a:schemeClr val="accent1"/>
                </a:solidFill>
              </a:rPr>
              <a:t>split</a:t>
            </a:r>
            <a:r>
              <a:rPr lang="zh-CN" altLang="en-US" sz="2800" dirty="0">
                <a:solidFill>
                  <a:schemeClr val="accent1"/>
                </a:solidFill>
              </a:rPr>
              <a:t> </a:t>
            </a:r>
            <a:r>
              <a:rPr lang="en-US" altLang="zh-CN" sz="2800" dirty="0">
                <a:solidFill>
                  <a:schemeClr val="accent1"/>
                </a:solidFill>
              </a:rPr>
              <a:t>and</a:t>
            </a:r>
            <a:r>
              <a:rPr lang="zh-CN" altLang="en-US" sz="2800" dirty="0">
                <a:solidFill>
                  <a:schemeClr val="accent1"/>
                </a:solidFill>
              </a:rPr>
              <a:t> </a:t>
            </a:r>
            <a:r>
              <a:rPr lang="en-US" altLang="zh-CN" sz="2800" dirty="0">
                <a:solidFill>
                  <a:schemeClr val="accent1"/>
                </a:solidFill>
              </a:rPr>
              <a:t>buffering</a:t>
            </a:r>
            <a:endParaRPr lang="en-US" sz="2800" dirty="0">
              <a:solidFill>
                <a:schemeClr val="accent1"/>
              </a:solidFill>
            </a:endParaRPr>
          </a:p>
        </p:txBody>
      </p:sp>
      <p:sp>
        <p:nvSpPr>
          <p:cNvPr id="9" name="Rectangle 8"/>
          <p:cNvSpPr/>
          <p:nvPr/>
        </p:nvSpPr>
        <p:spPr>
          <a:xfrm>
            <a:off x="3174596" y="3439946"/>
            <a:ext cx="920672" cy="3772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15" y="5275806"/>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571" y="5261272"/>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ndroid Wear Icon at Vectorified.com | Collection of Android Wear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4043" y="5236617"/>
            <a:ext cx="558669" cy="837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4365362" y="5223223"/>
            <a:ext cx="1052698" cy="8639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10688905" y="5223223"/>
            <a:ext cx="1052698" cy="8639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440472" y="5368797"/>
            <a:ext cx="920673" cy="595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442659" y="5583096"/>
            <a:ext cx="2854605" cy="381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		HS-Path</a:t>
            </a:r>
          </a:p>
        </p:txBody>
      </p:sp>
      <p:sp>
        <p:nvSpPr>
          <p:cNvPr id="23" name="Rectangle 22"/>
          <p:cNvSpPr/>
          <p:nvPr/>
        </p:nvSpPr>
        <p:spPr>
          <a:xfrm>
            <a:off x="9768233" y="5570262"/>
            <a:ext cx="920672" cy="377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HS-Path</a:t>
            </a:r>
          </a:p>
        </p:txBody>
      </p:sp>
      <p:sp>
        <p:nvSpPr>
          <p:cNvPr id="24" name="Rectangle 23"/>
          <p:cNvSpPr/>
          <p:nvPr/>
        </p:nvSpPr>
        <p:spPr>
          <a:xfrm>
            <a:off x="8033540" y="5383610"/>
            <a:ext cx="937579" cy="59574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a:t>
            </a:r>
          </a:p>
        </p:txBody>
      </p:sp>
      <p:sp>
        <p:nvSpPr>
          <p:cNvPr id="27" name="TextBox 26"/>
          <p:cNvSpPr txBox="1"/>
          <p:nvPr/>
        </p:nvSpPr>
        <p:spPr>
          <a:xfrm>
            <a:off x="6904017" y="1821061"/>
            <a:ext cx="4449783" cy="523220"/>
          </a:xfrm>
          <a:prstGeom prst="rect">
            <a:avLst/>
          </a:prstGeom>
          <a:noFill/>
        </p:spPr>
        <p:txBody>
          <a:bodyPr wrap="square" rtlCol="0">
            <a:spAutoFit/>
          </a:bodyPr>
          <a:lstStyle/>
          <a:p>
            <a:r>
              <a:rPr lang="en-US" altLang="zh-CN" sz="2800" dirty="0">
                <a:solidFill>
                  <a:schemeClr val="accent1"/>
                </a:solidFill>
              </a:rPr>
              <a:t>w/ TCP</a:t>
            </a:r>
            <a:r>
              <a:rPr lang="zh-CN" altLang="en-US" sz="2800" dirty="0">
                <a:solidFill>
                  <a:schemeClr val="accent1"/>
                </a:solidFill>
              </a:rPr>
              <a:t> </a:t>
            </a:r>
            <a:r>
              <a:rPr lang="en-US" altLang="zh-CN" sz="2800" dirty="0">
                <a:solidFill>
                  <a:schemeClr val="accent1"/>
                </a:solidFill>
              </a:rPr>
              <a:t>split</a:t>
            </a:r>
            <a:r>
              <a:rPr lang="zh-CN" altLang="en-US" sz="2800" dirty="0">
                <a:solidFill>
                  <a:schemeClr val="accent1"/>
                </a:solidFill>
              </a:rPr>
              <a:t> </a:t>
            </a:r>
            <a:r>
              <a:rPr lang="en-US" altLang="zh-CN" sz="2800" dirty="0">
                <a:solidFill>
                  <a:schemeClr val="accent1"/>
                </a:solidFill>
              </a:rPr>
              <a:t>and</a:t>
            </a:r>
            <a:r>
              <a:rPr lang="zh-CN" altLang="en-US" sz="2800" dirty="0">
                <a:solidFill>
                  <a:schemeClr val="accent1"/>
                </a:solidFill>
              </a:rPr>
              <a:t> </a:t>
            </a:r>
            <a:r>
              <a:rPr lang="en-US" altLang="zh-CN" sz="2800" dirty="0">
                <a:solidFill>
                  <a:schemeClr val="accent1"/>
                </a:solidFill>
              </a:rPr>
              <a:t>buffering</a:t>
            </a:r>
            <a:endParaRPr lang="en-US" sz="2800" dirty="0">
              <a:solidFill>
                <a:schemeClr val="accent1"/>
              </a:solidFill>
            </a:endParaRPr>
          </a:p>
        </p:txBody>
      </p:sp>
      <p:sp>
        <p:nvSpPr>
          <p:cNvPr id="28" name="Rectangle 27"/>
          <p:cNvSpPr/>
          <p:nvPr/>
        </p:nvSpPr>
        <p:spPr>
          <a:xfrm>
            <a:off x="1337301" y="3652287"/>
            <a:ext cx="2762377" cy="166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		HS-Path</a:t>
            </a:r>
          </a:p>
        </p:txBody>
      </p:sp>
      <p:pic>
        <p:nvPicPr>
          <p:cNvPr id="29" name="Picture 2" descr="martphone |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455" y="3172670"/>
            <a:ext cx="811355" cy="8113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ndroid Wear Icon at Vectorified.com | Collection of Android Wear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916" y="3108506"/>
            <a:ext cx="558669" cy="83714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rver cloud - Free interface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7440" r="18589"/>
          <a:stretch/>
        </p:blipFill>
        <p:spPr bwMode="auto">
          <a:xfrm>
            <a:off x="10688905" y="3019844"/>
            <a:ext cx="1052698" cy="86393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7843400" y="3535610"/>
            <a:ext cx="966273" cy="166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a:t>
            </a:r>
          </a:p>
        </p:txBody>
      </p:sp>
      <p:sp>
        <p:nvSpPr>
          <p:cNvPr id="33" name="Rectangle 32"/>
          <p:cNvSpPr/>
          <p:nvPr/>
        </p:nvSpPr>
        <p:spPr>
          <a:xfrm>
            <a:off x="9685105" y="3338442"/>
            <a:ext cx="920672" cy="37727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HS-Path</a:t>
            </a:r>
          </a:p>
        </p:txBody>
      </p:sp>
      <p:sp>
        <p:nvSpPr>
          <p:cNvPr id="37" name="Rectangle 36"/>
          <p:cNvSpPr/>
          <p:nvPr/>
        </p:nvSpPr>
        <p:spPr>
          <a:xfrm>
            <a:off x="8904395" y="4101015"/>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120843" y="4101015"/>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338806" y="4101015"/>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924991" y="6201768"/>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144788" y="6211429"/>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546626" y="4101013"/>
            <a:ext cx="142924" cy="34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Bracket 42"/>
          <p:cNvSpPr/>
          <p:nvPr/>
        </p:nvSpPr>
        <p:spPr>
          <a:xfrm>
            <a:off x="8768888" y="4009524"/>
            <a:ext cx="1137421"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p:cNvSpPr/>
          <p:nvPr/>
        </p:nvSpPr>
        <p:spPr>
          <a:xfrm>
            <a:off x="8838521" y="6114378"/>
            <a:ext cx="1137421" cy="5248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Arrow Connector 47"/>
          <p:cNvCxnSpPr/>
          <p:nvPr/>
        </p:nvCxnSpPr>
        <p:spPr>
          <a:xfrm>
            <a:off x="5932313" y="3290565"/>
            <a:ext cx="27709" cy="2545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589671" y="4331895"/>
            <a:ext cx="1932695" cy="369332"/>
          </a:xfrm>
          <a:prstGeom prst="rect">
            <a:avLst/>
          </a:prstGeom>
          <a:noFill/>
        </p:spPr>
        <p:txBody>
          <a:bodyPr wrap="square" rtlCol="0">
            <a:spAutoFit/>
          </a:bodyPr>
          <a:lstStyle/>
          <a:p>
            <a:r>
              <a:rPr lang="en-US" altLang="zh-CN" dirty="0">
                <a:solidFill>
                  <a:schemeClr val="accent1"/>
                </a:solidFill>
              </a:rPr>
              <a:t>Data download</a:t>
            </a:r>
            <a:endParaRPr lang="en-US" dirty="0">
              <a:solidFill>
                <a:schemeClr val="accent1"/>
              </a:solidFill>
            </a:endParaRPr>
          </a:p>
        </p:txBody>
      </p:sp>
      <p:sp>
        <p:nvSpPr>
          <p:cNvPr id="3" name="TextBox 2"/>
          <p:cNvSpPr txBox="1"/>
          <p:nvPr/>
        </p:nvSpPr>
        <p:spPr>
          <a:xfrm>
            <a:off x="5923172" y="6381056"/>
            <a:ext cx="3252152" cy="369332"/>
          </a:xfrm>
          <a:prstGeom prst="rect">
            <a:avLst/>
          </a:prstGeom>
          <a:noFill/>
        </p:spPr>
        <p:txBody>
          <a:bodyPr wrap="square" rtlCol="0">
            <a:spAutoFit/>
          </a:bodyPr>
          <a:lstStyle/>
          <a:p>
            <a:r>
              <a:rPr lang="en-US"/>
              <a:t>Higher bandwidth utilization</a:t>
            </a:r>
            <a:endParaRPr lang="en-US" dirty="0"/>
          </a:p>
        </p:txBody>
      </p:sp>
      <p:cxnSp>
        <p:nvCxnSpPr>
          <p:cNvPr id="11" name="Straight Arrow Connector 10"/>
          <p:cNvCxnSpPr/>
          <p:nvPr/>
        </p:nvCxnSpPr>
        <p:spPr>
          <a:xfrm flipV="1">
            <a:off x="7766562" y="6087161"/>
            <a:ext cx="559974" cy="367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FA7D0B-B03C-1248-999D-4787EB986B4E}"/>
              </a:ext>
            </a:extLst>
          </p:cNvPr>
          <p:cNvCxnSpPr>
            <a:cxnSpLocks/>
          </p:cNvCxnSpPr>
          <p:nvPr/>
        </p:nvCxnSpPr>
        <p:spPr>
          <a:xfrm flipH="1">
            <a:off x="1719535" y="4672909"/>
            <a:ext cx="21285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1BCFAD8-9BAC-8B49-A302-5369F00065F4}"/>
              </a:ext>
            </a:extLst>
          </p:cNvPr>
          <p:cNvSpPr txBox="1"/>
          <p:nvPr/>
        </p:nvSpPr>
        <p:spPr>
          <a:xfrm>
            <a:off x="5972400" y="4313383"/>
            <a:ext cx="1932695" cy="923330"/>
          </a:xfrm>
          <a:prstGeom prst="rect">
            <a:avLst/>
          </a:prstGeom>
          <a:noFill/>
        </p:spPr>
        <p:txBody>
          <a:bodyPr wrap="square" rtlCol="0">
            <a:spAutoFit/>
          </a:bodyPr>
          <a:lstStyle/>
          <a:p>
            <a:r>
              <a:rPr lang="en-US" altLang="zh-CN" dirty="0">
                <a:solidFill>
                  <a:schemeClr val="accent1"/>
                </a:solidFill>
              </a:rPr>
              <a:t>Pipe</a:t>
            </a:r>
            <a:r>
              <a:rPr lang="zh-CN" altLang="en-US" dirty="0">
                <a:solidFill>
                  <a:schemeClr val="accent1"/>
                </a:solidFill>
              </a:rPr>
              <a:t> </a:t>
            </a:r>
            <a:r>
              <a:rPr lang="en-US" altLang="zh-CN" dirty="0">
                <a:solidFill>
                  <a:schemeClr val="accent1"/>
                </a:solidFill>
              </a:rPr>
              <a:t>bandwidth</a:t>
            </a:r>
            <a:r>
              <a:rPr lang="zh-CN" altLang="en-US" dirty="0">
                <a:solidFill>
                  <a:schemeClr val="accent1"/>
                </a:solidFill>
              </a:rPr>
              <a:t> </a:t>
            </a:r>
            <a:r>
              <a:rPr lang="en-US" altLang="zh-CN" dirty="0">
                <a:solidFill>
                  <a:schemeClr val="accent1"/>
                </a:solidFill>
              </a:rPr>
              <a:t>increases</a:t>
            </a:r>
            <a:r>
              <a:rPr lang="zh-CN" altLang="en-US" dirty="0">
                <a:solidFill>
                  <a:schemeClr val="accent1"/>
                </a:solidFill>
              </a:rPr>
              <a:t> </a:t>
            </a:r>
            <a:r>
              <a:rPr lang="en-US" altLang="zh-CN" dirty="0">
                <a:solidFill>
                  <a:schemeClr val="accent1"/>
                </a:solidFill>
              </a:rPr>
              <a:t>after</a:t>
            </a:r>
            <a:r>
              <a:rPr lang="zh-CN" altLang="en-US" dirty="0">
                <a:solidFill>
                  <a:schemeClr val="accent1"/>
                </a:solidFill>
              </a:rPr>
              <a:t> </a:t>
            </a:r>
            <a:r>
              <a:rPr lang="en-US" altLang="zh-CN" dirty="0">
                <a:solidFill>
                  <a:schemeClr val="accent1"/>
                </a:solidFill>
              </a:rPr>
              <a:t>some</a:t>
            </a:r>
            <a:r>
              <a:rPr lang="zh-CN" altLang="en-US" dirty="0">
                <a:solidFill>
                  <a:schemeClr val="accent1"/>
                </a:solidFill>
              </a:rPr>
              <a:t> </a:t>
            </a:r>
            <a:r>
              <a:rPr lang="en-US" altLang="zh-CN" dirty="0">
                <a:solidFill>
                  <a:schemeClr val="accent1"/>
                </a:solidFill>
              </a:rPr>
              <a:t>time</a:t>
            </a:r>
            <a:endParaRPr lang="en-US" dirty="0">
              <a:solidFill>
                <a:schemeClr val="accent1"/>
              </a:solidFill>
            </a:endParaRPr>
          </a:p>
        </p:txBody>
      </p:sp>
      <p:sp>
        <p:nvSpPr>
          <p:cNvPr id="47" name="TextBox 46">
            <a:extLst>
              <a:ext uri="{FF2B5EF4-FFF2-40B4-BE49-F238E27FC236}">
                <a16:creationId xmlns:a16="http://schemas.microsoft.com/office/drawing/2014/main" id="{EA52B9F9-DC43-4047-95ED-D2777B0BECE1}"/>
              </a:ext>
            </a:extLst>
          </p:cNvPr>
          <p:cNvSpPr txBox="1"/>
          <p:nvPr/>
        </p:nvSpPr>
        <p:spPr>
          <a:xfrm>
            <a:off x="10228569" y="4481415"/>
            <a:ext cx="1932695" cy="369332"/>
          </a:xfrm>
          <a:prstGeom prst="rect">
            <a:avLst/>
          </a:prstGeom>
          <a:noFill/>
        </p:spPr>
        <p:txBody>
          <a:bodyPr wrap="square" rtlCol="0">
            <a:spAutoFit/>
          </a:bodyPr>
          <a:lstStyle/>
          <a:p>
            <a:r>
              <a:rPr lang="en-US" altLang="zh-CN" dirty="0">
                <a:solidFill>
                  <a:schemeClr val="accent1"/>
                </a:solidFill>
              </a:rPr>
              <a:t>Data download</a:t>
            </a:r>
            <a:endParaRPr lang="en-US" dirty="0">
              <a:solidFill>
                <a:schemeClr val="accent1"/>
              </a:solidFill>
            </a:endParaRPr>
          </a:p>
        </p:txBody>
      </p:sp>
      <p:cxnSp>
        <p:nvCxnSpPr>
          <p:cNvPr id="50" name="Straight Arrow Connector 49">
            <a:extLst>
              <a:ext uri="{FF2B5EF4-FFF2-40B4-BE49-F238E27FC236}">
                <a16:creationId xmlns:a16="http://schemas.microsoft.com/office/drawing/2014/main" id="{4A6DEB23-90EA-3246-B79E-7479DB9D094D}"/>
              </a:ext>
            </a:extLst>
          </p:cNvPr>
          <p:cNvCxnSpPr>
            <a:cxnSpLocks/>
          </p:cNvCxnSpPr>
          <p:nvPr/>
        </p:nvCxnSpPr>
        <p:spPr>
          <a:xfrm flipH="1">
            <a:off x="8286580" y="4825309"/>
            <a:ext cx="21285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7F8886-E3BD-1E4F-B5AA-A17657F22158}"/>
              </a:ext>
            </a:extLst>
          </p:cNvPr>
          <p:cNvSpPr txBox="1"/>
          <p:nvPr/>
        </p:nvSpPr>
        <p:spPr>
          <a:xfrm>
            <a:off x="5535790" y="1821061"/>
            <a:ext cx="774764" cy="523220"/>
          </a:xfrm>
          <a:prstGeom prst="rect">
            <a:avLst/>
          </a:prstGeom>
          <a:noFill/>
        </p:spPr>
        <p:txBody>
          <a:bodyPr wrap="square" rtlCol="0">
            <a:spAutoFit/>
          </a:bodyPr>
          <a:lstStyle/>
          <a:p>
            <a:r>
              <a:rPr lang="en-US" sz="2800" dirty="0" err="1">
                <a:solidFill>
                  <a:schemeClr val="accent1"/>
                </a:solidFill>
              </a:rPr>
              <a:t>v.s</a:t>
            </a:r>
            <a:r>
              <a:rPr lang="en-US" sz="2800" dirty="0">
                <a:solidFill>
                  <a:schemeClr val="accent1"/>
                </a:solidFill>
              </a:rPr>
              <a:t>.</a:t>
            </a:r>
          </a:p>
        </p:txBody>
      </p:sp>
      <p:sp>
        <p:nvSpPr>
          <p:cNvPr id="51" name="TextBox 50">
            <a:extLst>
              <a:ext uri="{FF2B5EF4-FFF2-40B4-BE49-F238E27FC236}">
                <a16:creationId xmlns:a16="http://schemas.microsoft.com/office/drawing/2014/main" id="{6C52A896-B96D-4641-A823-11F0513E3763}"/>
              </a:ext>
            </a:extLst>
          </p:cNvPr>
          <p:cNvSpPr txBox="1"/>
          <p:nvPr/>
        </p:nvSpPr>
        <p:spPr>
          <a:xfrm>
            <a:off x="1794522" y="6381056"/>
            <a:ext cx="3252152" cy="369332"/>
          </a:xfrm>
          <a:prstGeom prst="rect">
            <a:avLst/>
          </a:prstGeom>
          <a:noFill/>
        </p:spPr>
        <p:txBody>
          <a:bodyPr wrap="square" rtlCol="0">
            <a:spAutoFit/>
          </a:bodyPr>
          <a:lstStyle/>
          <a:p>
            <a:r>
              <a:rPr lang="en-US" dirty="0"/>
              <a:t>Bandwidth underutilization</a:t>
            </a:r>
          </a:p>
        </p:txBody>
      </p:sp>
      <p:cxnSp>
        <p:nvCxnSpPr>
          <p:cNvPr id="52" name="Straight Arrow Connector 51">
            <a:extLst>
              <a:ext uri="{FF2B5EF4-FFF2-40B4-BE49-F238E27FC236}">
                <a16:creationId xmlns:a16="http://schemas.microsoft.com/office/drawing/2014/main" id="{981D8E45-CC5D-0E46-937E-C98F321640E4}"/>
              </a:ext>
            </a:extLst>
          </p:cNvPr>
          <p:cNvCxnSpPr>
            <a:cxnSpLocks/>
          </p:cNvCxnSpPr>
          <p:nvPr/>
        </p:nvCxnSpPr>
        <p:spPr>
          <a:xfrm flipH="1" flipV="1">
            <a:off x="1767818" y="6072627"/>
            <a:ext cx="378266" cy="280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24" descr="ndroid Wear Icon at Vectorified.com | Collection of Android Wear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2449" y="3210010"/>
            <a:ext cx="558669" cy="8371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descr="ndroid Wear Icon at Vectorified.com | Collection of Android Wear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8936" y="5250012"/>
            <a:ext cx="558669" cy="83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361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3936</Words>
  <Application>Microsoft Macintosh PowerPoint</Application>
  <PresentationFormat>Widescreen</PresentationFormat>
  <Paragraphs>275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MPBond: Efficient Network-level Collaboration Among Personal Mobile Devices</vt:lpstr>
      <vt:lpstr>Ubiquitous Personal Mobile Devices</vt:lpstr>
      <vt:lpstr>Network-level Collaboration Helps!</vt:lpstr>
      <vt:lpstr>Collaboration Meets Multipath Transport</vt:lpstr>
      <vt:lpstr>Challenges for An Efficient Collaboration Scheme</vt:lpstr>
      <vt:lpstr>Existing Collaboration Schemes Fall Short</vt:lpstr>
      <vt:lpstr>Our Solution: MPBond</vt:lpstr>
      <vt:lpstr>Subflow Management</vt:lpstr>
      <vt:lpstr>Buffer Management and Connection Split</vt:lpstr>
      <vt:lpstr>Data Distribution over Multiple Paths</vt:lpstr>
      <vt:lpstr>Why Not the Default MinRTT Scheduler?</vt:lpstr>
      <vt:lpstr>Pipe-aware Multipath Scheduler (PAMS)</vt:lpstr>
      <vt:lpstr>Deriving the Pipe-aware Delay (PAD)</vt:lpstr>
      <vt:lpstr>The PAMS Algorithm</vt:lpstr>
      <vt:lpstr>User/App Interfaces and Policy Engine</vt:lpstr>
      <vt:lpstr>Evaluation</vt:lpstr>
      <vt:lpstr>Evaluation: Stable network conditions</vt:lpstr>
      <vt:lpstr>Evaluation: Varying network conditions</vt:lpstr>
      <vt:lpstr>Evaluation: Video streaming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Zhu, Xiao</dc:creator>
  <cp:lastModifiedBy>Zhu, Xiao</cp:lastModifiedBy>
  <cp:revision>3</cp:revision>
  <dcterms:created xsi:type="dcterms:W3CDTF">2020-06-12T04:49:00Z</dcterms:created>
  <dcterms:modified xsi:type="dcterms:W3CDTF">2020-06-24T03:21:25Z</dcterms:modified>
</cp:coreProperties>
</file>